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30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07" r:id="rId17"/>
    <p:sldId id="270" r:id="rId18"/>
    <p:sldId id="271" r:id="rId19"/>
    <p:sldId id="304" r:id="rId20"/>
    <p:sldId id="305" r:id="rId21"/>
    <p:sldId id="279" r:id="rId22"/>
    <p:sldId id="280" r:id="rId23"/>
    <p:sldId id="308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</p:sldIdLst>
  <p:sldSz cx="18288000" cy="10287000"/>
  <p:notesSz cx="6858000" cy="9144000"/>
  <p:embeddedFontLst>
    <p:embeddedFont>
      <p:font typeface="DM Sans" pitchFamily="2" charset="0"/>
      <p:regular r:id="rId47"/>
    </p:embeddedFont>
    <p:embeddedFont>
      <p:font typeface="DM Sans Bold" charset="0"/>
      <p:regular r:id="rId48"/>
    </p:embeddedFont>
    <p:embeddedFont>
      <p:font typeface="DM Sans Italics" panose="020B0604020202020204" charset="0"/>
      <p:regular r:id="rId49"/>
    </p:embeddedFont>
    <p:embeddedFont>
      <p:font typeface="Montserrat 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888" autoAdjust="0"/>
  </p:normalViewPr>
  <p:slideViewPr>
    <p:cSldViewPr>
      <p:cViewPr varScale="1">
        <p:scale>
          <a:sx n="42" d="100"/>
          <a:sy n="42" d="100"/>
        </p:scale>
        <p:origin x="98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9D51F-4E9A-4EE3-9DE1-15127CBF3A4D}" type="datetimeFigureOut">
              <a:rPr lang="en-ID" smtClean="0"/>
              <a:t>11/06/2024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B638-3EFC-449C-A9EE-60237A4F053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494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Labeling / </a:t>
            </a:r>
            <a:r>
              <a:rPr lang="en-US" dirty="0" err="1"/>
              <a:t>pembuatan</a:t>
            </a:r>
            <a:r>
              <a:rPr lang="en-US" dirty="0"/>
              <a:t> bounding box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menentukan objek-objek dalam sebuah gambar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Resize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ukuran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416x416</a:t>
            </a:r>
          </a:p>
          <a:p>
            <a:pPr marL="228600" indent="-228600"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Augmentasi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Grayscale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hitam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putih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exposure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kecerahan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Rotasi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(10), flip (horizontal)</a:t>
            </a:r>
          </a:p>
          <a:p>
            <a:pPr marL="228600" indent="-228600"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Split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-&gt; 70:20:10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Import /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dataset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cara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download &amp;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code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B638-3EFC-449C-A9EE-60237A4F053A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717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Mendapatkan</a:t>
            </a:r>
            <a:r>
              <a:rPr lang="en-US" dirty="0"/>
              <a:t> dependency: Hal yang </a:t>
            </a:r>
            <a:r>
              <a:rPr lang="en-US" dirty="0" err="1"/>
              <a:t>diperlukan</a:t>
            </a:r>
            <a:r>
              <a:rPr lang="en-US" dirty="0"/>
              <a:t> oleh program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benar</a:t>
            </a:r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B638-3EFC-449C-A9EE-60237A4F053A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584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0" Type="http://schemas.openxmlformats.org/officeDocument/2006/relationships/image" Target="../media/image46.png"/><Relationship Id="rId4" Type="http://schemas.openxmlformats.org/officeDocument/2006/relationships/image" Target="../media/image21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.sv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.sv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75.png"/><Relationship Id="rId4" Type="http://schemas.openxmlformats.org/officeDocument/2006/relationships/image" Target="../media/image21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78.png"/><Relationship Id="rId4" Type="http://schemas.openxmlformats.org/officeDocument/2006/relationships/image" Target="../media/image21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0" Type="http://schemas.openxmlformats.org/officeDocument/2006/relationships/image" Target="../media/image80.png"/><Relationship Id="rId4" Type="http://schemas.openxmlformats.org/officeDocument/2006/relationships/image" Target="../media/image21.png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83.png"/><Relationship Id="rId4" Type="http://schemas.openxmlformats.org/officeDocument/2006/relationships/image" Target="../media/image21.png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sv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sv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sv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sv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98.png"/><Relationship Id="rId4" Type="http://schemas.openxmlformats.org/officeDocument/2006/relationships/image" Target="../media/image2.svg"/><Relationship Id="rId9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sv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sv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103.png"/><Relationship Id="rId4" Type="http://schemas.openxmlformats.org/officeDocument/2006/relationships/image" Target="../media/image21.png"/><Relationship Id="rId9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sv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29411" y="1543050"/>
            <a:ext cx="3301334" cy="3301334"/>
          </a:xfrm>
          <a:custGeom>
            <a:avLst/>
            <a:gdLst/>
            <a:ahLst/>
            <a:cxnLst/>
            <a:rect l="l" t="t" r="r" b="b"/>
            <a:pathLst>
              <a:path w="3301334" h="3301334">
                <a:moveTo>
                  <a:pt x="3301334" y="0"/>
                </a:moveTo>
                <a:lnTo>
                  <a:pt x="0" y="0"/>
                </a:lnTo>
                <a:lnTo>
                  <a:pt x="0" y="3301334"/>
                </a:lnTo>
                <a:lnTo>
                  <a:pt x="3301334" y="3301334"/>
                </a:lnTo>
                <a:lnTo>
                  <a:pt x="330133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02729" y="2811764"/>
            <a:ext cx="6388227" cy="8229600"/>
          </a:xfrm>
          <a:custGeom>
            <a:avLst/>
            <a:gdLst/>
            <a:ahLst/>
            <a:cxnLst/>
            <a:rect l="l" t="t" r="r" b="b"/>
            <a:pathLst>
              <a:path w="6388227" h="8229600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55869" y="4302257"/>
            <a:ext cx="14927311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dirty="0">
                <a:solidFill>
                  <a:srgbClr val="6C8910"/>
                </a:solidFill>
                <a:latin typeface="Montserrat Bold"/>
              </a:rPr>
              <a:t>PENGENALAN OBJEK UNTUK PEMBELAJARAN ANAK - ANAK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11946" y="6355064"/>
            <a:ext cx="821515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Gabriel Advent Batan - 205314096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84682" y="51435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20418" y="5367611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349" y="1568835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4108" y="7457744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459137">
            <a:off x="475201" y="7817925"/>
            <a:ext cx="840378" cy="1323430"/>
          </a:xfrm>
          <a:custGeom>
            <a:avLst/>
            <a:gdLst/>
            <a:ahLst/>
            <a:cxnLst/>
            <a:rect l="l" t="t" r="r" b="b"/>
            <a:pathLst>
              <a:path w="840378" h="1323430">
                <a:moveTo>
                  <a:pt x="0" y="0"/>
                </a:moveTo>
                <a:lnTo>
                  <a:pt x="840379" y="0"/>
                </a:lnTo>
                <a:lnTo>
                  <a:pt x="840379" y="1323430"/>
                </a:lnTo>
                <a:lnTo>
                  <a:pt x="0" y="1323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84099" y="1483050"/>
            <a:ext cx="7715463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YOU ONLY LOOK ONCE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37940" y="3289361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dikenalkan pertama kali pada tahun 2015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40" y="4222679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Ekstraksi fitur &amp; proses klasifikasi dalam 1 network (Redmon dkk., 2015)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37940" y="5155996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membagi gambar menjadi grid yang bertanggung jawab memprediksi objek › BB &amp; CS (Maulana, 2021)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7940" y="6684366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Proses threshold dan NMS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634068" y="7457744"/>
            <a:ext cx="4364245" cy="1709704"/>
          </a:xfrm>
          <a:custGeom>
            <a:avLst/>
            <a:gdLst/>
            <a:ahLst/>
            <a:cxnLst/>
            <a:rect l="l" t="t" r="r" b="b"/>
            <a:pathLst>
              <a:path w="4364245" h="1709704">
                <a:moveTo>
                  <a:pt x="0" y="0"/>
                </a:moveTo>
                <a:lnTo>
                  <a:pt x="4364245" y="0"/>
                </a:lnTo>
                <a:lnTo>
                  <a:pt x="4364245" y="1709704"/>
                </a:lnTo>
                <a:lnTo>
                  <a:pt x="0" y="1709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7C2CFF5C-7E81-2F4F-98F4-FFA79DB9E672}"/>
              </a:ext>
            </a:extLst>
          </p:cNvPr>
          <p:cNvSpPr/>
          <p:nvPr/>
        </p:nvSpPr>
        <p:spPr>
          <a:xfrm>
            <a:off x="769900" y="11083931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0DACB38B-BBE3-6CD7-3D52-E4443F28A325}"/>
              </a:ext>
            </a:extLst>
          </p:cNvPr>
          <p:cNvSpPr/>
          <p:nvPr/>
        </p:nvSpPr>
        <p:spPr>
          <a:xfrm>
            <a:off x="5318671" y="11170596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47997C01-E549-B1BD-1453-6E3E7155F7E1}"/>
              </a:ext>
            </a:extLst>
          </p:cNvPr>
          <p:cNvSpPr/>
          <p:nvPr/>
        </p:nvSpPr>
        <p:spPr>
          <a:xfrm>
            <a:off x="9879140" y="10946446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02D57003-E7E1-C65D-AD75-F9CBB8669BEE}"/>
              </a:ext>
            </a:extLst>
          </p:cNvPr>
          <p:cNvSpPr/>
          <p:nvPr/>
        </p:nvSpPr>
        <p:spPr>
          <a:xfrm>
            <a:off x="7848600" y="-4514203"/>
            <a:ext cx="8960753" cy="4073982"/>
          </a:xfrm>
          <a:custGeom>
            <a:avLst/>
            <a:gdLst/>
            <a:ahLst/>
            <a:cxnLst/>
            <a:rect l="l" t="t" r="r" b="b"/>
            <a:pathLst>
              <a:path w="8960753" h="4073982">
                <a:moveTo>
                  <a:pt x="0" y="0"/>
                </a:moveTo>
                <a:lnTo>
                  <a:pt x="8960753" y="0"/>
                </a:lnTo>
                <a:lnTo>
                  <a:pt x="8960753" y="4073982"/>
                </a:lnTo>
                <a:lnTo>
                  <a:pt x="0" y="40739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177929">
            <a:off x="13822739" y="1144090"/>
            <a:ext cx="4034968" cy="3207799"/>
          </a:xfrm>
          <a:custGeom>
            <a:avLst/>
            <a:gdLst/>
            <a:ahLst/>
            <a:cxnLst/>
            <a:rect l="l" t="t" r="r" b="b"/>
            <a:pathLst>
              <a:path w="4034968" h="3207799">
                <a:moveTo>
                  <a:pt x="0" y="0"/>
                </a:moveTo>
                <a:lnTo>
                  <a:pt x="4034968" y="0"/>
                </a:lnTo>
                <a:lnTo>
                  <a:pt x="4034968" y="3207799"/>
                </a:lnTo>
                <a:lnTo>
                  <a:pt x="0" y="3207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706261" y="4481847"/>
            <a:ext cx="8960753" cy="4073982"/>
          </a:xfrm>
          <a:custGeom>
            <a:avLst/>
            <a:gdLst/>
            <a:ahLst/>
            <a:cxnLst/>
            <a:rect l="l" t="t" r="r" b="b"/>
            <a:pathLst>
              <a:path w="8960753" h="4073982">
                <a:moveTo>
                  <a:pt x="0" y="0"/>
                </a:moveTo>
                <a:lnTo>
                  <a:pt x="8960753" y="0"/>
                </a:lnTo>
                <a:lnTo>
                  <a:pt x="8960753" y="4073982"/>
                </a:lnTo>
                <a:lnTo>
                  <a:pt x="0" y="4073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491864" y="4236499"/>
            <a:ext cx="648652" cy="6486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2351678"/>
            <a:ext cx="771546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YOLO VERSI 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6602" y="359839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YOLOv8: Backbone, Neck, Head (Lou dkk., 2023)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588489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Backbone (CSPDarknet53 modif): mengekstraksi fitur dan mengurangi dimensi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045246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Neck: Menyusun Kembali hasil ekstraksi dan melibatkan pooling layer untuk pengurangan dimensi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7521422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Head: Mengklasifikasi / mendeteksi dari fitur – fitur yang disusun neck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02998" y="8546304"/>
            <a:ext cx="315912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</a:rPr>
              <a:t>Ilustrasi Arsitektur YOLOv8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6602" y="8511890"/>
            <a:ext cx="669572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3D4E5B"/>
                </a:solidFill>
                <a:latin typeface="DM Sans"/>
              </a:rPr>
              <a:t>(Jocher &amp; Sergiuwaxmann, 2023; Khare dkk., 2023; Lou dkk., 2023)</a:t>
            </a: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7DAAAFAF-A33D-F136-BF44-A1E7090B91F5}"/>
              </a:ext>
            </a:extLst>
          </p:cNvPr>
          <p:cNvSpPr/>
          <p:nvPr/>
        </p:nvSpPr>
        <p:spPr>
          <a:xfrm>
            <a:off x="577847" y="10885633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FFC81B39-8474-E260-EB91-4EAD98FB36B9}"/>
              </a:ext>
            </a:extLst>
          </p:cNvPr>
          <p:cNvSpPr/>
          <p:nvPr/>
        </p:nvSpPr>
        <p:spPr>
          <a:xfrm>
            <a:off x="1629606" y="16774542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4F6436E6-7C94-EF50-556F-26485D1D4028}"/>
              </a:ext>
            </a:extLst>
          </p:cNvPr>
          <p:cNvSpPr/>
          <p:nvPr/>
        </p:nvSpPr>
        <p:spPr>
          <a:xfrm>
            <a:off x="11059566" y="16774542"/>
            <a:ext cx="4364245" cy="1709704"/>
          </a:xfrm>
          <a:custGeom>
            <a:avLst/>
            <a:gdLst/>
            <a:ahLst/>
            <a:cxnLst/>
            <a:rect l="l" t="t" r="r" b="b"/>
            <a:pathLst>
              <a:path w="4364245" h="1709704">
                <a:moveTo>
                  <a:pt x="0" y="0"/>
                </a:moveTo>
                <a:lnTo>
                  <a:pt x="4364245" y="0"/>
                </a:lnTo>
                <a:lnTo>
                  <a:pt x="4364245" y="1709704"/>
                </a:lnTo>
                <a:lnTo>
                  <a:pt x="0" y="17097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6F2EAFBF-4D15-056D-88D6-44A3BA29B98C}"/>
              </a:ext>
            </a:extLst>
          </p:cNvPr>
          <p:cNvSpPr/>
          <p:nvPr/>
        </p:nvSpPr>
        <p:spPr>
          <a:xfrm>
            <a:off x="8663443" y="-4327826"/>
            <a:ext cx="8482724" cy="4077729"/>
          </a:xfrm>
          <a:custGeom>
            <a:avLst/>
            <a:gdLst/>
            <a:ahLst/>
            <a:cxnLst/>
            <a:rect l="l" t="t" r="r" b="b"/>
            <a:pathLst>
              <a:path w="8482724" h="4077729">
                <a:moveTo>
                  <a:pt x="0" y="0"/>
                </a:moveTo>
                <a:lnTo>
                  <a:pt x="8482724" y="0"/>
                </a:lnTo>
                <a:lnTo>
                  <a:pt x="8482724" y="4077730"/>
                </a:lnTo>
                <a:lnTo>
                  <a:pt x="0" y="40777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2159711" y="-633135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57498" y="5756685"/>
            <a:ext cx="1886198" cy="1405218"/>
          </a:xfrm>
          <a:custGeom>
            <a:avLst/>
            <a:gdLst/>
            <a:ahLst/>
            <a:cxnLst/>
            <a:rect l="l" t="t" r="r" b="b"/>
            <a:pathLst>
              <a:path w="1886198" h="1405218">
                <a:moveTo>
                  <a:pt x="0" y="0"/>
                </a:moveTo>
                <a:lnTo>
                  <a:pt x="1886198" y="0"/>
                </a:lnTo>
                <a:lnTo>
                  <a:pt x="1886198" y="1405217"/>
                </a:lnTo>
                <a:lnTo>
                  <a:pt x="0" y="140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053097" y="8933974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26729" y="-480302"/>
            <a:ext cx="960604" cy="9606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21145" y="242940"/>
            <a:ext cx="4723008" cy="4610837"/>
          </a:xfrm>
          <a:custGeom>
            <a:avLst/>
            <a:gdLst/>
            <a:ahLst/>
            <a:cxnLst/>
            <a:rect l="l" t="t" r="r" b="b"/>
            <a:pathLst>
              <a:path w="4723008" h="4610837">
                <a:moveTo>
                  <a:pt x="0" y="0"/>
                </a:moveTo>
                <a:lnTo>
                  <a:pt x="4723009" y="0"/>
                </a:lnTo>
                <a:lnTo>
                  <a:pt x="4723009" y="4610837"/>
                </a:lnTo>
                <a:lnTo>
                  <a:pt x="0" y="4610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98107" y="3661687"/>
            <a:ext cx="8482724" cy="4077729"/>
          </a:xfrm>
          <a:custGeom>
            <a:avLst/>
            <a:gdLst/>
            <a:ahLst/>
            <a:cxnLst/>
            <a:rect l="l" t="t" r="r" b="b"/>
            <a:pathLst>
              <a:path w="8482724" h="4077729">
                <a:moveTo>
                  <a:pt x="0" y="0"/>
                </a:moveTo>
                <a:lnTo>
                  <a:pt x="8482724" y="0"/>
                </a:lnTo>
                <a:lnTo>
                  <a:pt x="8482724" y="4077730"/>
                </a:lnTo>
                <a:lnTo>
                  <a:pt x="0" y="4077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046442" y="7474528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03683" y="4213357"/>
            <a:ext cx="608969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ROBOFLOW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285742"/>
            <a:ext cx="7639659" cy="234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Roboflow adalah platform yang dapat digunakan untuk mengorganisir dataset mulai dari anotasi, pelatihan, sampai pada menerapkan hasil pelatihan (Dwyer &amp; Gallagher, 2023)</a:t>
            </a: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4F7DD81D-C98E-55E1-17DA-5BC5D5F0CE32}"/>
              </a:ext>
            </a:extLst>
          </p:cNvPr>
          <p:cNvSpPr/>
          <p:nvPr/>
        </p:nvSpPr>
        <p:spPr>
          <a:xfrm>
            <a:off x="8976339" y="10712071"/>
            <a:ext cx="8960753" cy="4073982"/>
          </a:xfrm>
          <a:custGeom>
            <a:avLst/>
            <a:gdLst/>
            <a:ahLst/>
            <a:cxnLst/>
            <a:rect l="l" t="t" r="r" b="b"/>
            <a:pathLst>
              <a:path w="8960753" h="4073982">
                <a:moveTo>
                  <a:pt x="0" y="0"/>
                </a:moveTo>
                <a:lnTo>
                  <a:pt x="8960753" y="0"/>
                </a:lnTo>
                <a:lnTo>
                  <a:pt x="8960753" y="4073982"/>
                </a:lnTo>
                <a:lnTo>
                  <a:pt x="0" y="4073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6F116E24-9A7F-F95B-56B2-E3872081FD47}"/>
              </a:ext>
            </a:extLst>
          </p:cNvPr>
          <p:cNvSpPr/>
          <p:nvPr/>
        </p:nvSpPr>
        <p:spPr>
          <a:xfrm>
            <a:off x="-6249166" y="3053193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C73F0784-B104-7307-F645-7CE6B45835D4}"/>
              </a:ext>
            </a:extLst>
          </p:cNvPr>
          <p:cNvSpPr/>
          <p:nvPr/>
        </p:nvSpPr>
        <p:spPr>
          <a:xfrm>
            <a:off x="19448777" y="3265979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6073774" y="42161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39"/>
                </a:lnTo>
                <a:lnTo>
                  <a:pt x="0" y="148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19414" y="1366890"/>
            <a:ext cx="6839886" cy="143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>
                <a:solidFill>
                  <a:srgbClr val="6C8910"/>
                </a:solidFill>
                <a:latin typeface="Montserrat Bold"/>
              </a:rPr>
              <a:t>MEAN AVERAGE PRECISION</a:t>
            </a:r>
          </a:p>
        </p:txBody>
      </p:sp>
      <p:sp>
        <p:nvSpPr>
          <p:cNvPr id="6" name="Freeform 6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752809" y="2801731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274872" y="2801731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376420"/>
            <a:ext cx="6839886" cy="14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CONFUSION MATRIX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0080" y="6860306"/>
            <a:ext cx="663983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Confusion matrix adalah tabel yang digunakan untuk mengevaluasi hasil pemodelan pada klasifikasi dataset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51557" y="6972130"/>
            <a:ext cx="6215014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mAP mengukur model dalam identifikasi objek (Maxwell dkk., 2021)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51557" y="8512506"/>
            <a:ext cx="621501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D4E5B"/>
                </a:solidFill>
                <a:latin typeface="DM Sans"/>
              </a:rPr>
              <a:t>mAP didapatkan dari rata-rata nilai AP tiap objek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0080" y="8312580"/>
            <a:ext cx="663983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Menvisualkan hasil klasifikasi yang tepat dan salah (Maurya dkk., 2021)</a:t>
            </a:r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3BA88910-963D-41B7-5B1B-D05D09DE815C}"/>
              </a:ext>
            </a:extLst>
          </p:cNvPr>
          <p:cNvSpPr/>
          <p:nvPr/>
        </p:nvSpPr>
        <p:spPr>
          <a:xfrm>
            <a:off x="9384258" y="10653156"/>
            <a:ext cx="8482724" cy="4077729"/>
          </a:xfrm>
          <a:custGeom>
            <a:avLst/>
            <a:gdLst/>
            <a:ahLst/>
            <a:cxnLst/>
            <a:rect l="l" t="t" r="r" b="b"/>
            <a:pathLst>
              <a:path w="8482724" h="4077729">
                <a:moveTo>
                  <a:pt x="0" y="0"/>
                </a:moveTo>
                <a:lnTo>
                  <a:pt x="8482724" y="0"/>
                </a:lnTo>
                <a:lnTo>
                  <a:pt x="8482724" y="4077730"/>
                </a:lnTo>
                <a:lnTo>
                  <a:pt x="0" y="4077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32A9E7A1-008C-E288-6051-86C9CCE38C2E}"/>
              </a:ext>
            </a:extLst>
          </p:cNvPr>
          <p:cNvSpPr/>
          <p:nvPr/>
        </p:nvSpPr>
        <p:spPr>
          <a:xfrm>
            <a:off x="5585795" y="-4207482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175662" y="3609789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70764">
            <a:off x="-1163956" y="2034726"/>
            <a:ext cx="7523599" cy="4927958"/>
          </a:xfrm>
          <a:custGeom>
            <a:avLst/>
            <a:gdLst/>
            <a:ahLst/>
            <a:cxnLst/>
            <a:rect l="l" t="t" r="r" b="b"/>
            <a:pathLst>
              <a:path w="7523599" h="4927958">
                <a:moveTo>
                  <a:pt x="0" y="0"/>
                </a:moveTo>
                <a:lnTo>
                  <a:pt x="7523599" y="0"/>
                </a:lnTo>
                <a:lnTo>
                  <a:pt x="7523599" y="4927957"/>
                </a:lnTo>
                <a:lnTo>
                  <a:pt x="0" y="4927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78163" y="2879671"/>
            <a:ext cx="683988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SKALA LIKERT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26936" y="7716244"/>
            <a:ext cx="74341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Sebuah skala pengukuran kemampuan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6486" y="8300454"/>
            <a:ext cx="66150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Tujuan: melihat tingkat persetujuan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36486" y="8767113"/>
            <a:ext cx="66150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(Suasapha, 2020)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8F0C8D18-B4FC-43AA-7387-7754FB0A6E82}"/>
              </a:ext>
            </a:extLst>
          </p:cNvPr>
          <p:cNvSpPr/>
          <p:nvPr/>
        </p:nvSpPr>
        <p:spPr>
          <a:xfrm>
            <a:off x="-5823586" y="3386908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23408542-9721-4D8B-2CDF-AC7B40268152}"/>
              </a:ext>
            </a:extLst>
          </p:cNvPr>
          <p:cNvSpPr/>
          <p:nvPr/>
        </p:nvSpPr>
        <p:spPr>
          <a:xfrm>
            <a:off x="19022420" y="3244730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A2B9806E-0F7A-6484-A12C-C7265CCF4E91}"/>
              </a:ext>
            </a:extLst>
          </p:cNvPr>
          <p:cNvSpPr/>
          <p:nvPr/>
        </p:nvSpPr>
        <p:spPr>
          <a:xfrm>
            <a:off x="90658" y="-3772906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69A34506-ADC0-50ED-6B1C-534008F8B722}"/>
              </a:ext>
            </a:extLst>
          </p:cNvPr>
          <p:cNvSpPr/>
          <p:nvPr/>
        </p:nvSpPr>
        <p:spPr>
          <a:xfrm>
            <a:off x="5994419" y="-3772906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6"/>
                </a:lnTo>
                <a:lnTo>
                  <a:pt x="0" y="3202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2DD4B9F4-BCDD-A9CD-7D95-6DE50F86B89D}"/>
              </a:ext>
            </a:extLst>
          </p:cNvPr>
          <p:cNvSpPr/>
          <p:nvPr/>
        </p:nvSpPr>
        <p:spPr>
          <a:xfrm>
            <a:off x="11869271" y="-2240379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66298" y="6609485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70059" y="6609485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6"/>
                </a:lnTo>
                <a:lnTo>
                  <a:pt x="0" y="3202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4911" y="8142012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VALIDITAS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8164" y="3862718"/>
            <a:ext cx="487963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Alat ukur valid jika 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rHitung &gt; rTabel (Ayuka dkk., 2021)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9206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RELIABILITAS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8411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USABILITY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8591" y="3367484"/>
            <a:ext cx="505609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kepada alat ukur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8164" y="2765371"/>
            <a:ext cx="405060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Corellate Bivariate Pearson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00630" y="2765371"/>
            <a:ext cx="272408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Cronbach’s Alpha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33642" y="2763762"/>
            <a:ext cx="156571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Kegunaan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84494" y="3396059"/>
            <a:ext cx="50560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untuk melihat tingkat konsisten alat ukur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84494" y="4329377"/>
            <a:ext cx="5056096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yang dilakukan setelah melakukan validitas (Rosita dkk., 2021)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83539" y="3367484"/>
            <a:ext cx="582235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kemampuan produk sejauh mana produk dapat dipahami dan dipelajari oleh pengguna (Sufandi dkk., 2022)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83539" y="5345513"/>
            <a:ext cx="5822350" cy="163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Understandability: Dipahami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Learnability : Dipelajari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Operability : Dioperasikan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Attractiveness : Menarik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6298" y="6133301"/>
            <a:ext cx="487963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Persamaan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70059" y="6133301"/>
            <a:ext cx="487963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Persamaan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44911" y="7532478"/>
            <a:ext cx="487963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Persamaan 3</a:t>
            </a:r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30B2EB97-48DF-1D71-46FE-F0557C7F8D73}"/>
              </a:ext>
            </a:extLst>
          </p:cNvPr>
          <p:cNvSpPr/>
          <p:nvPr/>
        </p:nvSpPr>
        <p:spPr>
          <a:xfrm>
            <a:off x="5518783" y="10609101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25277" y="4499492"/>
            <a:ext cx="12340919" cy="1849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8800" dirty="0">
                <a:solidFill>
                  <a:srgbClr val="6C8910"/>
                </a:solidFill>
                <a:latin typeface="Montserrat Bold"/>
              </a:rPr>
              <a:t>METODE PENELITIAN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922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52378" y="661627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84958" y="2386377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6" y="0"/>
                </a:lnTo>
                <a:lnTo>
                  <a:pt x="7991166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715251" y="4423216"/>
            <a:ext cx="8411363" cy="3747979"/>
          </a:xfrm>
          <a:custGeom>
            <a:avLst/>
            <a:gdLst/>
            <a:ahLst/>
            <a:cxnLst/>
            <a:rect l="l" t="t" r="r" b="b"/>
            <a:pathLst>
              <a:path w="8411363" h="3747979">
                <a:moveTo>
                  <a:pt x="0" y="0"/>
                </a:moveTo>
                <a:lnTo>
                  <a:pt x="8411363" y="0"/>
                </a:lnTo>
                <a:lnTo>
                  <a:pt x="8411363" y="3747979"/>
                </a:lnTo>
                <a:lnTo>
                  <a:pt x="0" y="3747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476124" y="1994513"/>
            <a:ext cx="8650490" cy="20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FLOWCHART PENELITIAN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6E91DB1D-2247-487F-1393-3ADE6A28937B}"/>
              </a:ext>
            </a:extLst>
          </p:cNvPr>
          <p:cNvSpPr/>
          <p:nvPr/>
        </p:nvSpPr>
        <p:spPr>
          <a:xfrm>
            <a:off x="944089" y="10531957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CD128D5-E32B-A91B-5522-BAF16441681E}"/>
              </a:ext>
            </a:extLst>
          </p:cNvPr>
          <p:cNvSpPr/>
          <p:nvPr/>
        </p:nvSpPr>
        <p:spPr>
          <a:xfrm>
            <a:off x="6847850" y="10531957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6"/>
                </a:lnTo>
                <a:lnTo>
                  <a:pt x="0" y="3202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9C8B6D1-AD55-00CA-3C8C-9F62827196F5}"/>
              </a:ext>
            </a:extLst>
          </p:cNvPr>
          <p:cNvSpPr/>
          <p:nvPr/>
        </p:nvSpPr>
        <p:spPr>
          <a:xfrm>
            <a:off x="12722702" y="12064484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32428" y="538452"/>
            <a:ext cx="2562548" cy="2242230"/>
          </a:xfrm>
          <a:custGeom>
            <a:avLst/>
            <a:gdLst/>
            <a:ahLst/>
            <a:cxnLst/>
            <a:rect l="l" t="t" r="r" b="b"/>
            <a:pathLst>
              <a:path w="2562548" h="2242230">
                <a:moveTo>
                  <a:pt x="0" y="0"/>
                </a:moveTo>
                <a:lnTo>
                  <a:pt x="2562548" y="0"/>
                </a:lnTo>
                <a:lnTo>
                  <a:pt x="2562548" y="2242229"/>
                </a:lnTo>
                <a:lnTo>
                  <a:pt x="0" y="2242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96242">
            <a:off x="14444438" y="248368"/>
            <a:ext cx="4200975" cy="3187490"/>
          </a:xfrm>
          <a:custGeom>
            <a:avLst/>
            <a:gdLst/>
            <a:ahLst/>
            <a:cxnLst/>
            <a:rect l="l" t="t" r="r" b="b"/>
            <a:pathLst>
              <a:path w="4200975" h="3187490">
                <a:moveTo>
                  <a:pt x="0" y="0"/>
                </a:moveTo>
                <a:lnTo>
                  <a:pt x="4200974" y="0"/>
                </a:lnTo>
                <a:lnTo>
                  <a:pt x="4200974" y="3187490"/>
                </a:lnTo>
                <a:lnTo>
                  <a:pt x="0" y="318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7723" y="3765001"/>
            <a:ext cx="7863222" cy="4764995"/>
          </a:xfrm>
          <a:custGeom>
            <a:avLst/>
            <a:gdLst/>
            <a:ahLst/>
            <a:cxnLst/>
            <a:rect l="l" t="t" r="r" b="b"/>
            <a:pathLst>
              <a:path w="7863222" h="4764995">
                <a:moveTo>
                  <a:pt x="0" y="0"/>
                </a:moveTo>
                <a:lnTo>
                  <a:pt x="7863222" y="0"/>
                </a:lnTo>
                <a:lnTo>
                  <a:pt x="7863222" y="4764995"/>
                </a:lnTo>
                <a:lnTo>
                  <a:pt x="0" y="47649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28889" y="2005463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4506413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Pemilihan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objek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ini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karena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ada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di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sekitar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sehingga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mempermudah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proses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ekplorasi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76965" y="5673211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Gambar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diambil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secara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random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dari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internet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76965" y="6298119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Data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gambar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200/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kelas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› 1200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gambar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32428" y="538452"/>
            <a:ext cx="2562548" cy="2242230"/>
          </a:xfrm>
          <a:custGeom>
            <a:avLst/>
            <a:gdLst/>
            <a:ahLst/>
            <a:cxnLst/>
            <a:rect l="l" t="t" r="r" b="b"/>
            <a:pathLst>
              <a:path w="2562548" h="2242230">
                <a:moveTo>
                  <a:pt x="0" y="0"/>
                </a:moveTo>
                <a:lnTo>
                  <a:pt x="2562548" y="0"/>
                </a:lnTo>
                <a:lnTo>
                  <a:pt x="2562548" y="2242229"/>
                </a:lnTo>
                <a:lnTo>
                  <a:pt x="0" y="2242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96242">
            <a:off x="14444438" y="248368"/>
            <a:ext cx="4200975" cy="3187490"/>
          </a:xfrm>
          <a:custGeom>
            <a:avLst/>
            <a:gdLst/>
            <a:ahLst/>
            <a:cxnLst/>
            <a:rect l="l" t="t" r="r" b="b"/>
            <a:pathLst>
              <a:path w="4200975" h="3187490">
                <a:moveTo>
                  <a:pt x="0" y="0"/>
                </a:moveTo>
                <a:lnTo>
                  <a:pt x="4200974" y="0"/>
                </a:lnTo>
                <a:lnTo>
                  <a:pt x="4200974" y="3187490"/>
                </a:lnTo>
                <a:lnTo>
                  <a:pt x="0" y="3187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18752" y="2323401"/>
            <a:ext cx="8650490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6C8910"/>
                </a:solidFill>
                <a:latin typeface="Montserrat Bold"/>
              </a:rPr>
              <a:t>PRE - PROCESSING</a:t>
            </a:r>
          </a:p>
        </p:txBody>
      </p:sp>
      <p:pic>
        <p:nvPicPr>
          <p:cNvPr id="20" name="Gambar 19">
            <a:extLst>
              <a:ext uri="{FF2B5EF4-FFF2-40B4-BE49-F238E27FC236}">
                <a16:creationId xmlns:a16="http://schemas.microsoft.com/office/drawing/2014/main" id="{D251C5A5-E4F1-3A3D-A1A6-D134A7E16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851" y="4846491"/>
            <a:ext cx="14832291" cy="2242230"/>
          </a:xfrm>
          <a:prstGeom prst="rect">
            <a:avLst/>
          </a:prstGeom>
        </p:spPr>
      </p:pic>
      <p:sp>
        <p:nvSpPr>
          <p:cNvPr id="21" name="TextBox 19">
            <a:extLst>
              <a:ext uri="{FF2B5EF4-FFF2-40B4-BE49-F238E27FC236}">
                <a16:creationId xmlns:a16="http://schemas.microsoft.com/office/drawing/2014/main" id="{B6F44B30-827C-1726-AFF1-2E3CEB8AF952}"/>
              </a:ext>
            </a:extLst>
          </p:cNvPr>
          <p:cNvSpPr txBox="1"/>
          <p:nvPr/>
        </p:nvSpPr>
        <p:spPr>
          <a:xfrm>
            <a:off x="4963402" y="7281388"/>
            <a:ext cx="8361193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Pengolahan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dataset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dilakukan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di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Roboflow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615009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4682" y="514350"/>
            <a:ext cx="1049070" cy="1028700"/>
          </a:xfrm>
          <a:custGeom>
            <a:avLst/>
            <a:gdLst/>
            <a:ahLst/>
            <a:cxnLst/>
            <a:rect l="l" t="t" r="r" b="b"/>
            <a:pathLst>
              <a:path w="1049070" h="1028700">
                <a:moveTo>
                  <a:pt x="0" y="0"/>
                </a:moveTo>
                <a:lnTo>
                  <a:pt x="1049070" y="0"/>
                </a:lnTo>
                <a:lnTo>
                  <a:pt x="104907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640004" y="-1591506"/>
            <a:ext cx="12044113" cy="11878506"/>
          </a:xfrm>
          <a:custGeom>
            <a:avLst/>
            <a:gdLst/>
            <a:ahLst/>
            <a:cxnLst/>
            <a:rect l="l" t="t" r="r" b="b"/>
            <a:pathLst>
              <a:path w="12044113" h="11878506">
                <a:moveTo>
                  <a:pt x="0" y="0"/>
                </a:moveTo>
                <a:lnTo>
                  <a:pt x="12044113" y="0"/>
                </a:lnTo>
                <a:lnTo>
                  <a:pt x="12044113" y="11878506"/>
                </a:lnTo>
                <a:lnTo>
                  <a:pt x="0" y="1187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9411" y="742950"/>
            <a:ext cx="6774698" cy="6241190"/>
          </a:xfrm>
          <a:custGeom>
            <a:avLst/>
            <a:gdLst/>
            <a:ahLst/>
            <a:cxnLst/>
            <a:rect l="l" t="t" r="r" b="b"/>
            <a:pathLst>
              <a:path w="6774698" h="6241190">
                <a:moveTo>
                  <a:pt x="0" y="0"/>
                </a:moveTo>
                <a:lnTo>
                  <a:pt x="6774698" y="0"/>
                </a:lnTo>
                <a:lnTo>
                  <a:pt x="6774698" y="6241190"/>
                </a:lnTo>
                <a:lnTo>
                  <a:pt x="0" y="624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55869" y="2164816"/>
            <a:ext cx="14927311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dirty="0">
                <a:solidFill>
                  <a:srgbClr val="6C8910"/>
                </a:solidFill>
                <a:latin typeface="Montserrat Bold"/>
              </a:rPr>
              <a:t>OUTLINE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96737" y="742950"/>
            <a:ext cx="652411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Universitas Sanata Dharma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19433" y="3313394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Pendahuluan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9433" y="4460743"/>
            <a:ext cx="6836847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Tinjauan Pustaka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19433" y="560809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Metodologi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19433" y="675544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Pembahasan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19433" y="7902793"/>
            <a:ext cx="7470989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 dirty="0" err="1">
                <a:solidFill>
                  <a:srgbClr val="5B7D96"/>
                </a:solidFill>
                <a:latin typeface="DM Sans Bold"/>
              </a:rPr>
              <a:t>Diskusi</a:t>
            </a:r>
            <a:endParaRPr lang="en-US" sz="5449" u="sng" spc="435" dirty="0">
              <a:solidFill>
                <a:srgbClr val="5B7D96"/>
              </a:solidFill>
              <a:latin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32428" y="538452"/>
            <a:ext cx="2562548" cy="2242230"/>
          </a:xfrm>
          <a:custGeom>
            <a:avLst/>
            <a:gdLst/>
            <a:ahLst/>
            <a:cxnLst/>
            <a:rect l="l" t="t" r="r" b="b"/>
            <a:pathLst>
              <a:path w="2562548" h="2242230">
                <a:moveTo>
                  <a:pt x="0" y="0"/>
                </a:moveTo>
                <a:lnTo>
                  <a:pt x="2562548" y="0"/>
                </a:lnTo>
                <a:lnTo>
                  <a:pt x="2562548" y="2242229"/>
                </a:lnTo>
                <a:lnTo>
                  <a:pt x="0" y="2242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96242">
            <a:off x="14444438" y="248368"/>
            <a:ext cx="4200975" cy="3187490"/>
          </a:xfrm>
          <a:custGeom>
            <a:avLst/>
            <a:gdLst/>
            <a:ahLst/>
            <a:cxnLst/>
            <a:rect l="l" t="t" r="r" b="b"/>
            <a:pathLst>
              <a:path w="4200975" h="3187490">
                <a:moveTo>
                  <a:pt x="0" y="0"/>
                </a:moveTo>
                <a:lnTo>
                  <a:pt x="4200974" y="0"/>
                </a:lnTo>
                <a:lnTo>
                  <a:pt x="4200974" y="3187490"/>
                </a:lnTo>
                <a:lnTo>
                  <a:pt x="0" y="3187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18755" y="2344034"/>
            <a:ext cx="865049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6C8910"/>
                </a:solidFill>
                <a:latin typeface="Montserrat Bold"/>
              </a:rPr>
              <a:t>MODELLING</a:t>
            </a: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66F59C50-4381-58F5-75F6-5CAF7134A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52" y="4879427"/>
            <a:ext cx="14488895" cy="26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4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5364" y="2156802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5" y="0"/>
                </a:lnTo>
                <a:lnTo>
                  <a:pt x="7991165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56999" y="0"/>
            <a:ext cx="3175851" cy="3211986"/>
          </a:xfrm>
          <a:custGeom>
            <a:avLst/>
            <a:gdLst/>
            <a:ahLst/>
            <a:cxnLst/>
            <a:rect l="l" t="t" r="r" b="b"/>
            <a:pathLst>
              <a:path w="3175851" h="3211986">
                <a:moveTo>
                  <a:pt x="0" y="0"/>
                </a:moveTo>
                <a:lnTo>
                  <a:pt x="3175852" y="0"/>
                </a:lnTo>
                <a:lnTo>
                  <a:pt x="3175852" y="3211986"/>
                </a:lnTo>
                <a:lnTo>
                  <a:pt x="0" y="3211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66529" y="2822762"/>
            <a:ext cx="6761113" cy="5472910"/>
          </a:xfrm>
          <a:custGeom>
            <a:avLst/>
            <a:gdLst/>
            <a:ahLst/>
            <a:cxnLst/>
            <a:rect l="l" t="t" r="r" b="b"/>
            <a:pathLst>
              <a:path w="6761113" h="5472910">
                <a:moveTo>
                  <a:pt x="0" y="0"/>
                </a:moveTo>
                <a:lnTo>
                  <a:pt x="6761113" y="0"/>
                </a:lnTo>
                <a:lnTo>
                  <a:pt x="6761113" y="5472910"/>
                </a:lnTo>
                <a:lnTo>
                  <a:pt x="0" y="5472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475020" y="8295672"/>
            <a:ext cx="648652" cy="6486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608810" y="1758393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SKENARIO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27032" y="8467841"/>
            <a:ext cx="100789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(Gibran dkk., t.t.; Karna dkk., 2023; Li dkk., 2016; Sandhya &amp; Kashyap, 2024; Sholahuddin dkk., 2023)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56723" y="0"/>
            <a:ext cx="2876128" cy="2908853"/>
          </a:xfrm>
          <a:custGeom>
            <a:avLst/>
            <a:gdLst/>
            <a:ahLst/>
            <a:cxnLst/>
            <a:rect l="l" t="t" r="r" b="b"/>
            <a:pathLst>
              <a:path w="2876128" h="2908853">
                <a:moveTo>
                  <a:pt x="0" y="0"/>
                </a:moveTo>
                <a:lnTo>
                  <a:pt x="2876128" y="0"/>
                </a:lnTo>
                <a:lnTo>
                  <a:pt x="2876128" y="2908853"/>
                </a:lnTo>
                <a:lnTo>
                  <a:pt x="0" y="2908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8931" y="1750468"/>
            <a:ext cx="7595069" cy="7193856"/>
          </a:xfrm>
          <a:custGeom>
            <a:avLst/>
            <a:gdLst/>
            <a:ahLst/>
            <a:cxnLst/>
            <a:rect l="l" t="t" r="r" b="b"/>
            <a:pathLst>
              <a:path w="7595069" h="7193856">
                <a:moveTo>
                  <a:pt x="0" y="0"/>
                </a:moveTo>
                <a:lnTo>
                  <a:pt x="7595069" y="0"/>
                </a:lnTo>
                <a:lnTo>
                  <a:pt x="7595069" y="7193856"/>
                </a:lnTo>
                <a:lnTo>
                  <a:pt x="0" y="7193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5584" y="4168480"/>
            <a:ext cx="5920231" cy="2651419"/>
          </a:xfrm>
          <a:custGeom>
            <a:avLst/>
            <a:gdLst/>
            <a:ahLst/>
            <a:cxnLst/>
            <a:rect l="l" t="t" r="r" b="b"/>
            <a:pathLst>
              <a:path w="5238112" h="2381704">
                <a:moveTo>
                  <a:pt x="0" y="0"/>
                </a:moveTo>
                <a:lnTo>
                  <a:pt x="5238112" y="0"/>
                </a:lnTo>
                <a:lnTo>
                  <a:pt x="5238112" y="2381704"/>
                </a:lnTo>
                <a:lnTo>
                  <a:pt x="0" y="2381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608810" y="1665679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03962" y="2843853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Dua kali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pengujian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: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validitas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|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realibilitas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&amp; usability</a:t>
            </a: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EA994F69-FA34-F0FC-A303-CEC4385F00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1762" y="6926560"/>
            <a:ext cx="6411704" cy="2579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25277" y="4499492"/>
            <a:ext cx="12340919" cy="952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8800" dirty="0">
                <a:solidFill>
                  <a:srgbClr val="6C8910"/>
                </a:solidFill>
                <a:latin typeface="Montserrat Bold"/>
              </a:rPr>
              <a:t>HASIL DAN ANALISIS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15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8242" y="3500684"/>
            <a:ext cx="10479368" cy="4794987"/>
          </a:xfrm>
          <a:custGeom>
            <a:avLst/>
            <a:gdLst/>
            <a:ahLst/>
            <a:cxnLst/>
            <a:rect l="l" t="t" r="r" b="b"/>
            <a:pathLst>
              <a:path w="10479368" h="4794987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937487" y="3290954"/>
            <a:ext cx="4675610" cy="5967346"/>
          </a:xfrm>
          <a:custGeom>
            <a:avLst/>
            <a:gdLst/>
            <a:ahLst/>
            <a:cxnLst/>
            <a:rect l="l" t="t" r="r" b="b"/>
            <a:pathLst>
              <a:path w="4675610" h="5967346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Labeling / Annotate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84028" y="3330846"/>
            <a:ext cx="6069453" cy="5630546"/>
          </a:xfrm>
          <a:custGeom>
            <a:avLst/>
            <a:gdLst/>
            <a:ahLst/>
            <a:cxnLst/>
            <a:rect l="l" t="t" r="r" b="b"/>
            <a:pathLst>
              <a:path w="6069453" h="5630546">
                <a:moveTo>
                  <a:pt x="0" y="0"/>
                </a:moveTo>
                <a:lnTo>
                  <a:pt x="6069453" y="0"/>
                </a:lnTo>
                <a:lnTo>
                  <a:pt x="6069453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82187" y="3033938"/>
            <a:ext cx="6578183" cy="6224362"/>
          </a:xfrm>
          <a:custGeom>
            <a:avLst/>
            <a:gdLst/>
            <a:ahLst/>
            <a:cxnLst/>
            <a:rect l="l" t="t" r="r" b="b"/>
            <a:pathLst>
              <a:path w="6578183" h="6224362">
                <a:moveTo>
                  <a:pt x="0" y="0"/>
                </a:moveTo>
                <a:lnTo>
                  <a:pt x="6578182" y="0"/>
                </a:lnTo>
                <a:lnTo>
                  <a:pt x="6578182" y="6224362"/>
                </a:lnTo>
                <a:lnTo>
                  <a:pt x="0" y="62243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Resize - Augmentasi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55096" y="1028700"/>
            <a:ext cx="4406820" cy="4456961"/>
          </a:xfrm>
          <a:custGeom>
            <a:avLst/>
            <a:gdLst/>
            <a:ahLst/>
            <a:cxnLst/>
            <a:rect l="l" t="t" r="r" b="b"/>
            <a:pathLst>
              <a:path w="4406820" h="4456961">
                <a:moveTo>
                  <a:pt x="0" y="0"/>
                </a:moveTo>
                <a:lnTo>
                  <a:pt x="4406821" y="0"/>
                </a:lnTo>
                <a:lnTo>
                  <a:pt x="4406821" y="4456961"/>
                </a:lnTo>
                <a:lnTo>
                  <a:pt x="0" y="4456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900" y="3187083"/>
            <a:ext cx="15298790" cy="5533605"/>
          </a:xfrm>
          <a:custGeom>
            <a:avLst/>
            <a:gdLst/>
            <a:ahLst/>
            <a:cxnLst/>
            <a:rect l="l" t="t" r="r" b="b"/>
            <a:pathLst>
              <a:path w="15298790" h="5533605">
                <a:moveTo>
                  <a:pt x="0" y="0"/>
                </a:moveTo>
                <a:lnTo>
                  <a:pt x="15298790" y="0"/>
                </a:lnTo>
                <a:lnTo>
                  <a:pt x="15298790" y="5533604"/>
                </a:lnTo>
                <a:lnTo>
                  <a:pt x="0" y="5533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 dirty="0">
                <a:solidFill>
                  <a:srgbClr val="3D4E5B"/>
                </a:solidFill>
                <a:latin typeface="Montserrat Bold"/>
              </a:rPr>
              <a:t>Data Split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683434" y="427258"/>
            <a:ext cx="5424268" cy="3335925"/>
          </a:xfrm>
          <a:custGeom>
            <a:avLst/>
            <a:gdLst/>
            <a:ahLst/>
            <a:cxnLst/>
            <a:rect l="l" t="t" r="r" b="b"/>
            <a:pathLst>
              <a:path w="5424268" h="3335925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15891" y="3178646"/>
            <a:ext cx="7509110" cy="2518228"/>
          </a:xfrm>
          <a:custGeom>
            <a:avLst/>
            <a:gdLst/>
            <a:ahLst/>
            <a:cxnLst/>
            <a:rect l="l" t="t" r="r" b="b"/>
            <a:pathLst>
              <a:path w="9743613" h="3013741">
                <a:moveTo>
                  <a:pt x="0" y="0"/>
                </a:moveTo>
                <a:lnTo>
                  <a:pt x="9743613" y="0"/>
                </a:lnTo>
                <a:lnTo>
                  <a:pt x="9743613" y="3013742"/>
                </a:lnTo>
                <a:lnTo>
                  <a:pt x="0" y="3013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5C843CFC-C98B-E250-806C-19ECC6DDDF38}"/>
              </a:ext>
            </a:extLst>
          </p:cNvPr>
          <p:cNvSpPr/>
          <p:nvPr/>
        </p:nvSpPr>
        <p:spPr>
          <a:xfrm>
            <a:off x="11104352" y="3178646"/>
            <a:ext cx="6304461" cy="6172200"/>
          </a:xfrm>
          <a:custGeom>
            <a:avLst/>
            <a:gdLst/>
            <a:ahLst/>
            <a:cxnLst/>
            <a:rect l="l" t="t" r="r" b="b"/>
            <a:pathLst>
              <a:path w="6304461" h="6172200">
                <a:moveTo>
                  <a:pt x="0" y="0"/>
                </a:moveTo>
                <a:lnTo>
                  <a:pt x="6304461" y="0"/>
                </a:lnTo>
                <a:lnTo>
                  <a:pt x="630446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3C8E44A-5CC7-45CF-A23F-4D6C785468A1}"/>
              </a:ext>
            </a:extLst>
          </p:cNvPr>
          <p:cNvSpPr/>
          <p:nvPr/>
        </p:nvSpPr>
        <p:spPr>
          <a:xfrm>
            <a:off x="2105463" y="5981468"/>
            <a:ext cx="8854358" cy="2902045"/>
          </a:xfrm>
          <a:custGeom>
            <a:avLst/>
            <a:gdLst/>
            <a:ahLst/>
            <a:cxnLst/>
            <a:rect l="l" t="t" r="r" b="b"/>
            <a:pathLst>
              <a:path w="9654040" h="3369378">
                <a:moveTo>
                  <a:pt x="0" y="0"/>
                </a:moveTo>
                <a:lnTo>
                  <a:pt x="9654040" y="0"/>
                </a:lnTo>
                <a:lnTo>
                  <a:pt x="9654040" y="3369379"/>
                </a:lnTo>
                <a:lnTo>
                  <a:pt x="0" y="3369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33025" y="4001309"/>
            <a:ext cx="12230280" cy="1274434"/>
          </a:xfrm>
          <a:custGeom>
            <a:avLst/>
            <a:gdLst/>
            <a:ahLst/>
            <a:cxnLst/>
            <a:rect l="l" t="t" r="r" b="b"/>
            <a:pathLst>
              <a:path w="12230280" h="1274434">
                <a:moveTo>
                  <a:pt x="0" y="0"/>
                </a:moveTo>
                <a:lnTo>
                  <a:pt x="12230280" y="0"/>
                </a:lnTo>
                <a:lnTo>
                  <a:pt x="12230280" y="1274433"/>
                </a:lnTo>
                <a:lnTo>
                  <a:pt x="0" y="1274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24695" y="5513867"/>
            <a:ext cx="12230280" cy="1295853"/>
          </a:xfrm>
          <a:custGeom>
            <a:avLst/>
            <a:gdLst/>
            <a:ahLst/>
            <a:cxnLst/>
            <a:rect l="l" t="t" r="r" b="b"/>
            <a:pathLst>
              <a:path w="12230280" h="1295853">
                <a:moveTo>
                  <a:pt x="0" y="0"/>
                </a:moveTo>
                <a:lnTo>
                  <a:pt x="12230280" y="0"/>
                </a:lnTo>
                <a:lnTo>
                  <a:pt x="12230280" y="1295853"/>
                </a:lnTo>
                <a:lnTo>
                  <a:pt x="0" y="1295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70096" y="1214006"/>
            <a:ext cx="3655081" cy="3832326"/>
          </a:xfrm>
          <a:custGeom>
            <a:avLst/>
            <a:gdLst/>
            <a:ahLst/>
            <a:cxnLst/>
            <a:rect l="l" t="t" r="r" b="b"/>
            <a:pathLst>
              <a:path w="3655081" h="3832326">
                <a:moveTo>
                  <a:pt x="0" y="0"/>
                </a:moveTo>
                <a:lnTo>
                  <a:pt x="3655081" y="0"/>
                </a:lnTo>
                <a:lnTo>
                  <a:pt x="3655081" y="3832326"/>
                </a:lnTo>
                <a:lnTo>
                  <a:pt x="0" y="3832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Depedency YOLO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45999" y="8172142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Menghemat waktu komputasi &amp; daya komputasi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0957" y="3387489"/>
            <a:ext cx="8115300" cy="3760118"/>
          </a:xfrm>
          <a:custGeom>
            <a:avLst/>
            <a:gdLst/>
            <a:ahLst/>
            <a:cxnLst/>
            <a:rect l="l" t="t" r="r" b="b"/>
            <a:pathLst>
              <a:path w="8115300" h="3760118">
                <a:moveTo>
                  <a:pt x="0" y="0"/>
                </a:moveTo>
                <a:lnTo>
                  <a:pt x="8115300" y="0"/>
                </a:lnTo>
                <a:lnTo>
                  <a:pt x="8115300" y="3760118"/>
                </a:lnTo>
                <a:lnTo>
                  <a:pt x="0" y="3760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60246" y="3387489"/>
            <a:ext cx="8086806" cy="4650863"/>
          </a:xfrm>
          <a:custGeom>
            <a:avLst/>
            <a:gdLst/>
            <a:ahLst/>
            <a:cxnLst/>
            <a:rect l="l" t="t" r="r" b="b"/>
            <a:pathLst>
              <a:path w="8086806" h="4650863">
                <a:moveTo>
                  <a:pt x="0" y="0"/>
                </a:moveTo>
                <a:lnTo>
                  <a:pt x="8086806" y="0"/>
                </a:lnTo>
                <a:lnTo>
                  <a:pt x="8086806" y="4650863"/>
                </a:lnTo>
                <a:lnTo>
                  <a:pt x="0" y="4650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Pelatihan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0957" y="7395257"/>
            <a:ext cx="811530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yolov8s &amp; m -&gt; 416 dikategorikan dalam ukuran kecil - menengah</a:t>
            </a:r>
          </a:p>
          <a:p>
            <a:pPr marL="669289" lvl="1" indent="-334645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Menerapkan early stopping -&gt; patience 50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408030" y="-3444555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10165784" y="8061576"/>
            <a:ext cx="9424013" cy="7068010"/>
          </a:xfrm>
          <a:custGeom>
            <a:avLst/>
            <a:gdLst/>
            <a:ahLst/>
            <a:cxnLst/>
            <a:rect l="l" t="t" r="r" b="b"/>
            <a:pathLst>
              <a:path w="9424013" h="7068010">
                <a:moveTo>
                  <a:pt x="0" y="0"/>
                </a:moveTo>
                <a:lnTo>
                  <a:pt x="9424013" y="0"/>
                </a:lnTo>
                <a:lnTo>
                  <a:pt x="9424013" y="7068010"/>
                </a:lnTo>
                <a:lnTo>
                  <a:pt x="0" y="70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9226" y="2030996"/>
            <a:ext cx="8058264" cy="6225009"/>
          </a:xfrm>
          <a:custGeom>
            <a:avLst/>
            <a:gdLst/>
            <a:ahLst/>
            <a:cxnLst/>
            <a:rect l="l" t="t" r="r" b="b"/>
            <a:pathLst>
              <a:path w="8058264" h="6225009">
                <a:moveTo>
                  <a:pt x="0" y="0"/>
                </a:moveTo>
                <a:lnTo>
                  <a:pt x="8058264" y="0"/>
                </a:lnTo>
                <a:lnTo>
                  <a:pt x="8058264" y="6225008"/>
                </a:lnTo>
                <a:lnTo>
                  <a:pt x="0" y="6225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8368" y="-2240676"/>
            <a:ext cx="6919264" cy="7024633"/>
          </a:xfrm>
          <a:custGeom>
            <a:avLst/>
            <a:gdLst/>
            <a:ahLst/>
            <a:cxnLst/>
            <a:rect l="l" t="t" r="r" b="b"/>
            <a:pathLst>
              <a:path w="6919264" h="7024633">
                <a:moveTo>
                  <a:pt x="0" y="0"/>
                </a:moveTo>
                <a:lnTo>
                  <a:pt x="6919264" y="0"/>
                </a:lnTo>
                <a:lnTo>
                  <a:pt x="6919264" y="7024633"/>
                </a:lnTo>
                <a:lnTo>
                  <a:pt x="0" y="7024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98107" y="1404990"/>
            <a:ext cx="7633596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PENDAHULUAN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98107" y="2527445"/>
            <a:ext cx="8361193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Pendidikan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anak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usia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dini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»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periode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penting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Khususnya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 Bold"/>
              </a:rPr>
              <a:t>kognitif</a:t>
            </a:r>
            <a:r>
              <a:rPr lang="en-US" sz="3099" dirty="0">
                <a:solidFill>
                  <a:srgbClr val="3D4E5B"/>
                </a:solidFill>
                <a:latin typeface="DM Sans Bold"/>
              </a:rPr>
              <a:t> 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Heri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Pratikno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2023)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98107" y="3738297"/>
            <a:ext cx="8361193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Anak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mulai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peka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»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menerima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hal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baru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dan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menarik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Priyono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2021)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8083" y="8457842"/>
            <a:ext cx="7869407" cy="71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dirty="0" err="1">
                <a:solidFill>
                  <a:srgbClr val="3D4E5B"/>
                </a:solidFill>
                <a:latin typeface="DM Sans"/>
              </a:rPr>
              <a:t>Mengajarkan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kepada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anak-anak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terhadap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objek-objek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di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sekitar</a:t>
            </a:r>
            <a:endParaRPr lang="en-US" sz="2300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05034" y="6813282"/>
            <a:ext cx="8361193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YOLO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adalah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salah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satu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arsitektur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deteksi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populer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kecepatan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deteksi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signifikan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(Adarsh &amp; Rathi, 2020)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05034" y="4966467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Pengenalan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objek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: salah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satu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bidang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>
                <a:solidFill>
                  <a:srgbClr val="3D4E5B"/>
                </a:solidFill>
                <a:latin typeface="DM Sans Italics"/>
              </a:rPr>
              <a:t>computer vision -&gt;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digunakan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untuk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mengenali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objek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tertentu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(Aini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2021)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00722" y="3548045"/>
            <a:ext cx="7881465" cy="3925432"/>
          </a:xfrm>
          <a:custGeom>
            <a:avLst/>
            <a:gdLst/>
            <a:ahLst/>
            <a:cxnLst/>
            <a:rect l="l" t="t" r="r" b="b"/>
            <a:pathLst>
              <a:path w="7881465" h="3925432">
                <a:moveTo>
                  <a:pt x="0" y="0"/>
                </a:moveTo>
                <a:lnTo>
                  <a:pt x="7881465" y="0"/>
                </a:lnTo>
                <a:lnTo>
                  <a:pt x="7881465" y="3925432"/>
                </a:lnTo>
                <a:lnTo>
                  <a:pt x="0" y="3925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42" r="-104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00722" y="7720175"/>
            <a:ext cx="13268571" cy="899823"/>
          </a:xfrm>
          <a:custGeom>
            <a:avLst/>
            <a:gdLst/>
            <a:ahLst/>
            <a:cxnLst/>
            <a:rect l="l" t="t" r="r" b="b"/>
            <a:pathLst>
              <a:path w="13268571" h="899823">
                <a:moveTo>
                  <a:pt x="0" y="0"/>
                </a:moveTo>
                <a:lnTo>
                  <a:pt x="13268571" y="0"/>
                </a:lnTo>
                <a:lnTo>
                  <a:pt x="13268571" y="899823"/>
                </a:lnTo>
                <a:lnTo>
                  <a:pt x="0" y="899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2428" y="2336194"/>
            <a:ext cx="5879789" cy="4894924"/>
          </a:xfrm>
          <a:custGeom>
            <a:avLst/>
            <a:gdLst/>
            <a:ahLst/>
            <a:cxnLst/>
            <a:rect l="l" t="t" r="r" b="b"/>
            <a:pathLst>
              <a:path w="5879789" h="4894924">
                <a:moveTo>
                  <a:pt x="0" y="0"/>
                </a:moveTo>
                <a:lnTo>
                  <a:pt x="5879789" y="0"/>
                </a:lnTo>
                <a:lnTo>
                  <a:pt x="5879789" y="4894924"/>
                </a:lnTo>
                <a:lnTo>
                  <a:pt x="0" y="4894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2703" y="3263224"/>
            <a:ext cx="7869407" cy="4322509"/>
          </a:xfrm>
          <a:custGeom>
            <a:avLst/>
            <a:gdLst/>
            <a:ahLst/>
            <a:cxnLst/>
            <a:rect l="l" t="t" r="r" b="b"/>
            <a:pathLst>
              <a:path w="7869407" h="4322509">
                <a:moveTo>
                  <a:pt x="0" y="0"/>
                </a:moveTo>
                <a:lnTo>
                  <a:pt x="7869407" y="0"/>
                </a:lnTo>
                <a:lnTo>
                  <a:pt x="7869407" y="4322509"/>
                </a:lnTo>
                <a:lnTo>
                  <a:pt x="0" y="4322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09864" y="3263224"/>
            <a:ext cx="7910819" cy="5266772"/>
          </a:xfrm>
          <a:custGeom>
            <a:avLst/>
            <a:gdLst/>
            <a:ahLst/>
            <a:cxnLst/>
            <a:rect l="l" t="t" r="r" b="b"/>
            <a:pathLst>
              <a:path w="7910819" h="5266772">
                <a:moveTo>
                  <a:pt x="0" y="0"/>
                </a:moveTo>
                <a:lnTo>
                  <a:pt x="7910819" y="0"/>
                </a:lnTo>
                <a:lnTo>
                  <a:pt x="7910819" y="5266772"/>
                </a:lnTo>
                <a:lnTo>
                  <a:pt x="0" y="526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2703" y="7709558"/>
            <a:ext cx="786940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Rata-rata RMSProp 0,687 | Rata-rata Adam 0,850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23489" y="3130169"/>
            <a:ext cx="11241021" cy="5613314"/>
          </a:xfrm>
          <a:custGeom>
            <a:avLst/>
            <a:gdLst/>
            <a:ahLst/>
            <a:cxnLst/>
            <a:rect l="l" t="t" r="r" b="b"/>
            <a:pathLst>
              <a:path w="11241021" h="5613314">
                <a:moveTo>
                  <a:pt x="0" y="0"/>
                </a:moveTo>
                <a:lnTo>
                  <a:pt x="11241022" y="0"/>
                </a:lnTo>
                <a:lnTo>
                  <a:pt x="11241022" y="5613314"/>
                </a:lnTo>
                <a:lnTo>
                  <a:pt x="0" y="5613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64242" y="8782116"/>
            <a:ext cx="1153690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Grafik loss menurun | Grafik precision | recall | mAP meningkat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4424" y="3130169"/>
            <a:ext cx="8478268" cy="6489423"/>
          </a:xfrm>
          <a:custGeom>
            <a:avLst/>
            <a:gdLst/>
            <a:ahLst/>
            <a:cxnLst/>
            <a:rect l="l" t="t" r="r" b="b"/>
            <a:pathLst>
              <a:path w="8478268" h="6489423">
                <a:moveTo>
                  <a:pt x="0" y="0"/>
                </a:moveTo>
                <a:lnTo>
                  <a:pt x="8478268" y="0"/>
                </a:lnTo>
                <a:lnTo>
                  <a:pt x="8478268" y="6489423"/>
                </a:lnTo>
                <a:lnTo>
                  <a:pt x="0" y="6489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70980" y="3514484"/>
            <a:ext cx="802123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Semua objek dapat diprediksi dengan baik kecuali sepatu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70980" y="4600917"/>
            <a:ext cx="802123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Sepatu == Backgroud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72526" y="3371634"/>
            <a:ext cx="5677928" cy="6448073"/>
          </a:xfrm>
          <a:custGeom>
            <a:avLst/>
            <a:gdLst/>
            <a:ahLst/>
            <a:cxnLst/>
            <a:rect l="l" t="t" r="r" b="b"/>
            <a:pathLst>
              <a:path w="5677928" h="6448073">
                <a:moveTo>
                  <a:pt x="0" y="0"/>
                </a:moveTo>
                <a:lnTo>
                  <a:pt x="5677928" y="0"/>
                </a:lnTo>
                <a:lnTo>
                  <a:pt x="5677928" y="6448073"/>
                </a:lnTo>
                <a:lnTo>
                  <a:pt x="0" y="6448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15759" y="3371634"/>
            <a:ext cx="5611300" cy="6448073"/>
          </a:xfrm>
          <a:custGeom>
            <a:avLst/>
            <a:gdLst/>
            <a:ahLst/>
            <a:cxnLst/>
            <a:rect l="l" t="t" r="r" b="b"/>
            <a:pathLst>
              <a:path w="5611300" h="6448073">
                <a:moveTo>
                  <a:pt x="0" y="0"/>
                </a:moveTo>
                <a:lnTo>
                  <a:pt x="5611300" y="0"/>
                </a:lnTo>
                <a:lnTo>
                  <a:pt x="5611300" y="6448073"/>
                </a:lnTo>
                <a:lnTo>
                  <a:pt x="0" y="6448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4442429" cy="4114800"/>
          </a:xfrm>
          <a:custGeom>
            <a:avLst/>
            <a:gdLst/>
            <a:ahLst/>
            <a:cxnLst/>
            <a:rect l="l" t="t" r="r" b="b"/>
            <a:pathLst>
              <a:path w="4442429" h="4114800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0957" y="3499865"/>
            <a:ext cx="3973612" cy="3973612"/>
          </a:xfrm>
          <a:custGeom>
            <a:avLst/>
            <a:gdLst/>
            <a:ahLst/>
            <a:cxnLst/>
            <a:rect l="l" t="t" r="r" b="b"/>
            <a:pathLst>
              <a:path w="3973612" h="3973612">
                <a:moveTo>
                  <a:pt x="0" y="0"/>
                </a:moveTo>
                <a:lnTo>
                  <a:pt x="3973612" y="0"/>
                </a:lnTo>
                <a:lnTo>
                  <a:pt x="3973612" y="3973612"/>
                </a:lnTo>
                <a:lnTo>
                  <a:pt x="0" y="397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06314" y="3768295"/>
            <a:ext cx="9155710" cy="5176028"/>
          </a:xfrm>
          <a:custGeom>
            <a:avLst/>
            <a:gdLst/>
            <a:ahLst/>
            <a:cxnLst/>
            <a:rect l="l" t="t" r="r" b="b"/>
            <a:pathLst>
              <a:path w="9155710" h="5176028">
                <a:moveTo>
                  <a:pt x="0" y="0"/>
                </a:moveTo>
                <a:lnTo>
                  <a:pt x="9155710" y="0"/>
                </a:lnTo>
                <a:lnTo>
                  <a:pt x="9155710" y="5176029"/>
                </a:lnTo>
                <a:lnTo>
                  <a:pt x="0" y="51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04727" y="316628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31029" y="7244343"/>
            <a:ext cx="4838312" cy="1461573"/>
          </a:xfrm>
          <a:custGeom>
            <a:avLst/>
            <a:gdLst/>
            <a:ahLst/>
            <a:cxnLst/>
            <a:rect l="l" t="t" r="r" b="b"/>
            <a:pathLst>
              <a:path w="4838312" h="1461573">
                <a:moveTo>
                  <a:pt x="0" y="0"/>
                </a:moveTo>
                <a:lnTo>
                  <a:pt x="4838313" y="0"/>
                </a:lnTo>
                <a:lnTo>
                  <a:pt x="4838313" y="1461573"/>
                </a:lnTo>
                <a:lnTo>
                  <a:pt x="0" y="1461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439398" y="1424040"/>
            <a:ext cx="7365009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dirty="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 dirty="0" err="1">
                <a:solidFill>
                  <a:srgbClr val="3D4E5B"/>
                </a:solidFill>
                <a:latin typeface="Montserrat Bold"/>
              </a:rPr>
              <a:t>Validitas</a:t>
            </a:r>
            <a:endParaRPr lang="en-US" sz="2999" dirty="0">
              <a:solidFill>
                <a:srgbClr val="3D4E5B"/>
              </a:solidFill>
              <a:latin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731029" y="6691959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Nilai distribusi signifikan 5%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31029" y="8772591"/>
            <a:ext cx="349148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R30 = rTabel 0,349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31029" y="5682441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=CORREL()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31029" y="6149100"/>
            <a:ext cx="569905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=CORREL(Nilai Q; Nilai Total)</a:t>
            </a: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A0A02500-5FD1-4F80-43E8-4330193413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392" y="1424040"/>
            <a:ext cx="9371007" cy="7869750"/>
          </a:xfrm>
          <a:prstGeom prst="rect">
            <a:avLst/>
          </a:prstGeom>
        </p:spPr>
      </p:pic>
      <p:sp>
        <p:nvSpPr>
          <p:cNvPr id="22" name="TextBox 18">
            <a:extLst>
              <a:ext uri="{FF2B5EF4-FFF2-40B4-BE49-F238E27FC236}">
                <a16:creationId xmlns:a16="http://schemas.microsoft.com/office/drawing/2014/main" id="{C6F53C43-99FD-39A4-4193-DC490773FD27}"/>
              </a:ext>
            </a:extLst>
          </p:cNvPr>
          <p:cNvSpPr txBox="1"/>
          <p:nvPr/>
        </p:nvSpPr>
        <p:spPr>
          <a:xfrm>
            <a:off x="10710247" y="3317912"/>
            <a:ext cx="5011241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Orang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Tua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	› 15</a:t>
            </a:r>
          </a:p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Guru			› 10</a:t>
            </a:r>
          </a:p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MU			› 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9309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44529" y="5080441"/>
            <a:ext cx="15122625" cy="1386241"/>
          </a:xfrm>
          <a:custGeom>
            <a:avLst/>
            <a:gdLst/>
            <a:ahLst/>
            <a:cxnLst/>
            <a:rect l="l" t="t" r="r" b="b"/>
            <a:pathLst>
              <a:path w="15122625" h="1386241">
                <a:moveTo>
                  <a:pt x="0" y="0"/>
                </a:moveTo>
                <a:lnTo>
                  <a:pt x="15122625" y="0"/>
                </a:lnTo>
                <a:lnTo>
                  <a:pt x="15122625" y="1386240"/>
                </a:lnTo>
                <a:lnTo>
                  <a:pt x="0" y="1386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97509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Validitas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74450" y="4540802"/>
            <a:ext cx="873910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Perhitungan rHitung dan perbandingannya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621180" y="4334161"/>
            <a:ext cx="7815838" cy="3583597"/>
          </a:xfrm>
          <a:custGeom>
            <a:avLst/>
            <a:gdLst/>
            <a:ahLst/>
            <a:cxnLst/>
            <a:rect l="l" t="t" r="r" b="b"/>
            <a:pathLst>
              <a:path w="7815838" h="3583597">
                <a:moveTo>
                  <a:pt x="0" y="0"/>
                </a:moveTo>
                <a:lnTo>
                  <a:pt x="7815838" y="0"/>
                </a:lnTo>
                <a:lnTo>
                  <a:pt x="7815838" y="3583597"/>
                </a:lnTo>
                <a:lnTo>
                  <a:pt x="0" y="3583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63870" y="4334161"/>
            <a:ext cx="4339288" cy="1656980"/>
          </a:xfrm>
          <a:custGeom>
            <a:avLst/>
            <a:gdLst/>
            <a:ahLst/>
            <a:cxnLst/>
            <a:rect l="l" t="t" r="r" b="b"/>
            <a:pathLst>
              <a:path w="4339288" h="1656980">
                <a:moveTo>
                  <a:pt x="0" y="0"/>
                </a:moveTo>
                <a:lnTo>
                  <a:pt x="4339289" y="0"/>
                </a:lnTo>
                <a:lnTo>
                  <a:pt x="4339289" y="1656980"/>
                </a:lnTo>
                <a:lnTo>
                  <a:pt x="0" y="1656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7082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63870" y="6182632"/>
            <a:ext cx="4881096" cy="1643141"/>
          </a:xfrm>
          <a:custGeom>
            <a:avLst/>
            <a:gdLst/>
            <a:ahLst/>
            <a:cxnLst/>
            <a:rect l="l" t="t" r="r" b="b"/>
            <a:pathLst>
              <a:path w="4881096" h="1643141">
                <a:moveTo>
                  <a:pt x="0" y="0"/>
                </a:moveTo>
                <a:lnTo>
                  <a:pt x="4881096" y="0"/>
                </a:lnTo>
                <a:lnTo>
                  <a:pt x="4881096" y="1643141"/>
                </a:lnTo>
                <a:lnTo>
                  <a:pt x="0" y="1643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Reliabilitas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54839" y="1028700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7"/>
                </a:lnTo>
                <a:lnTo>
                  <a:pt x="0" y="4570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0957" y="2386622"/>
            <a:ext cx="7067343" cy="7024061"/>
          </a:xfrm>
          <a:custGeom>
            <a:avLst/>
            <a:gdLst/>
            <a:ahLst/>
            <a:cxnLst/>
            <a:rect l="l" t="t" r="r" b="b"/>
            <a:pathLst>
              <a:path w="7067343" h="7024061">
                <a:moveTo>
                  <a:pt x="0" y="0"/>
                </a:moveTo>
                <a:lnTo>
                  <a:pt x="7067343" y="0"/>
                </a:lnTo>
                <a:lnTo>
                  <a:pt x="7067343" y="7024061"/>
                </a:lnTo>
                <a:lnTo>
                  <a:pt x="0" y="70240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44546" y="6625507"/>
            <a:ext cx="5110293" cy="2318816"/>
          </a:xfrm>
          <a:custGeom>
            <a:avLst/>
            <a:gdLst/>
            <a:ahLst/>
            <a:cxnLst/>
            <a:rect l="l" t="t" r="r" b="b"/>
            <a:pathLst>
              <a:path w="5110293" h="2318816">
                <a:moveTo>
                  <a:pt x="0" y="0"/>
                </a:moveTo>
                <a:lnTo>
                  <a:pt x="5110293" y="0"/>
                </a:lnTo>
                <a:lnTo>
                  <a:pt x="5110293" y="2318817"/>
                </a:lnTo>
                <a:lnTo>
                  <a:pt x="0" y="2318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E03C4C4-1E74-666A-15BE-F54081582FF3}"/>
              </a:ext>
            </a:extLst>
          </p:cNvPr>
          <p:cNvSpPr txBox="1"/>
          <p:nvPr/>
        </p:nvSpPr>
        <p:spPr>
          <a:xfrm>
            <a:off x="8563046" y="4867849"/>
            <a:ext cx="5011241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Orang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Tua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	› 9</a:t>
            </a:r>
          </a:p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Guru			› 11</a:t>
            </a:r>
          </a:p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MU			› 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797408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67698">
            <a:off x="-78304" y="-4930797"/>
            <a:ext cx="9384489" cy="7038367"/>
          </a:xfrm>
          <a:custGeom>
            <a:avLst/>
            <a:gdLst/>
            <a:ahLst/>
            <a:cxnLst/>
            <a:rect l="l" t="t" r="r" b="b"/>
            <a:pathLst>
              <a:path w="9384489" h="7038367">
                <a:moveTo>
                  <a:pt x="0" y="0"/>
                </a:moveTo>
                <a:lnTo>
                  <a:pt x="9384490" y="0"/>
                </a:lnTo>
                <a:lnTo>
                  <a:pt x="9384490" y="7038367"/>
                </a:lnTo>
                <a:lnTo>
                  <a:pt x="0" y="7038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6364" y="6605851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1"/>
                </a:lnTo>
                <a:lnTo>
                  <a:pt x="0" y="178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0171" y="1349677"/>
            <a:ext cx="2984575" cy="2223509"/>
          </a:xfrm>
          <a:custGeom>
            <a:avLst/>
            <a:gdLst/>
            <a:ahLst/>
            <a:cxnLst/>
            <a:rect l="l" t="t" r="r" b="b"/>
            <a:pathLst>
              <a:path w="2984575" h="2223509">
                <a:moveTo>
                  <a:pt x="0" y="0"/>
                </a:moveTo>
                <a:lnTo>
                  <a:pt x="2984576" y="0"/>
                </a:lnTo>
                <a:lnTo>
                  <a:pt x="2984576" y="2223509"/>
                </a:lnTo>
                <a:lnTo>
                  <a:pt x="0" y="2223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776940" flipH="1" flipV="1">
            <a:off x="-74287" y="99914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1480653" y="2331736"/>
                </a:moveTo>
                <a:lnTo>
                  <a:pt x="0" y="2331736"/>
                </a:lnTo>
                <a:lnTo>
                  <a:pt x="0" y="0"/>
                </a:lnTo>
                <a:lnTo>
                  <a:pt x="1480653" y="0"/>
                </a:lnTo>
                <a:lnTo>
                  <a:pt x="1480653" y="2331736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459137">
            <a:off x="5986492" y="8151369"/>
            <a:ext cx="740326" cy="1165868"/>
          </a:xfrm>
          <a:custGeom>
            <a:avLst/>
            <a:gdLst/>
            <a:ahLst/>
            <a:cxnLst/>
            <a:rect l="l" t="t" r="r" b="b"/>
            <a:pathLst>
              <a:path w="740326" h="1165868">
                <a:moveTo>
                  <a:pt x="0" y="0"/>
                </a:moveTo>
                <a:lnTo>
                  <a:pt x="740326" y="0"/>
                </a:lnTo>
                <a:lnTo>
                  <a:pt x="740326" y="1165868"/>
                </a:lnTo>
                <a:lnTo>
                  <a:pt x="0" y="116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42622" y="1349677"/>
            <a:ext cx="7163088" cy="7384626"/>
          </a:xfrm>
          <a:custGeom>
            <a:avLst/>
            <a:gdLst/>
            <a:ahLst/>
            <a:cxnLst/>
            <a:rect l="l" t="t" r="r" b="b"/>
            <a:pathLst>
              <a:path w="7163088" h="7384626">
                <a:moveTo>
                  <a:pt x="0" y="0"/>
                </a:moveTo>
                <a:lnTo>
                  <a:pt x="7163087" y="0"/>
                </a:lnTo>
                <a:lnTo>
                  <a:pt x="7163087" y="7384626"/>
                </a:lnTo>
                <a:lnTo>
                  <a:pt x="0" y="738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34603" y="3301217"/>
            <a:ext cx="8435416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RUMUSAN MASALAH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4603" y="5433208"/>
            <a:ext cx="783567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Bagaimana penerapan teknologi </a:t>
            </a:r>
            <a:r>
              <a:rPr lang="en-US" sz="3099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, agar dapat membantu dalam pengenalan objek sekitar?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06917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6"/>
                </a:lnTo>
                <a:lnTo>
                  <a:pt x="0" y="4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50337">
            <a:off x="14260378" y="381445"/>
            <a:ext cx="3159690" cy="4388459"/>
          </a:xfrm>
          <a:custGeom>
            <a:avLst/>
            <a:gdLst/>
            <a:ahLst/>
            <a:cxnLst/>
            <a:rect l="l" t="t" r="r" b="b"/>
            <a:pathLst>
              <a:path w="3159690" h="4388459">
                <a:moveTo>
                  <a:pt x="0" y="0"/>
                </a:moveTo>
                <a:lnTo>
                  <a:pt x="3159690" y="0"/>
                </a:lnTo>
                <a:lnTo>
                  <a:pt x="3159690" y="4388459"/>
                </a:lnTo>
                <a:lnTo>
                  <a:pt x="0" y="4388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780" y="3598877"/>
            <a:ext cx="14615442" cy="4852847"/>
          </a:xfrm>
          <a:custGeom>
            <a:avLst/>
            <a:gdLst/>
            <a:ahLst/>
            <a:cxnLst/>
            <a:rect l="l" t="t" r="r" b="b"/>
            <a:pathLst>
              <a:path w="14615442" h="4852847">
                <a:moveTo>
                  <a:pt x="0" y="0"/>
                </a:moveTo>
                <a:lnTo>
                  <a:pt x="14615443" y="0"/>
                </a:lnTo>
                <a:lnTo>
                  <a:pt x="14615443" y="4852847"/>
                </a:lnTo>
                <a:lnTo>
                  <a:pt x="0" y="4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00784" y="1028700"/>
            <a:ext cx="3858516" cy="4460712"/>
          </a:xfrm>
          <a:custGeom>
            <a:avLst/>
            <a:gdLst/>
            <a:ahLst/>
            <a:cxnLst/>
            <a:rect l="l" t="t" r="r" b="b"/>
            <a:pathLst>
              <a:path w="3858516" h="4460712">
                <a:moveTo>
                  <a:pt x="0" y="0"/>
                </a:moveTo>
                <a:lnTo>
                  <a:pt x="3858516" y="0"/>
                </a:lnTo>
                <a:lnTo>
                  <a:pt x="3858516" y="4460712"/>
                </a:lnTo>
                <a:lnTo>
                  <a:pt x="0" y="4460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29342" y="1424040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KESIMPULAN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Pengujian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skenario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dilakukan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menghasilkan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mAP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terbaik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pada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percobaan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ketujuh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mAP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87%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Instrumen pengukuran memiliki validitas yang valid dan reliabilitas yang sangat tinggi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pengujian usability yang dilakukan memiliki nilai “sangat layak” dengan rata-rata nilai 92%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28010" y="923576"/>
            <a:ext cx="3617970" cy="4675890"/>
          </a:xfrm>
          <a:custGeom>
            <a:avLst/>
            <a:gdLst/>
            <a:ahLst/>
            <a:cxnLst/>
            <a:rect l="l" t="t" r="r" b="b"/>
            <a:pathLst>
              <a:path w="3617970" h="4675890">
                <a:moveTo>
                  <a:pt x="0" y="0"/>
                </a:moveTo>
                <a:lnTo>
                  <a:pt x="3617970" y="0"/>
                </a:lnTo>
                <a:lnTo>
                  <a:pt x="3617970" y="4675891"/>
                </a:lnTo>
                <a:lnTo>
                  <a:pt x="0" y="4675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29342" y="2334384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SARAN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Mencari sebab kesalahan prediksi yang dilakukan model, khususnya pada objek sepatu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083908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Memperbanyak variasi dataset dan objek untuk pengenalan yang lebih luas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Mengimplementasikan model pada website atau aplikasi yang lebih interaktif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19571" y="7337064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Melakukan pengujian dengan melihat sisi yang lain selain 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23803" y="1910392"/>
            <a:ext cx="4721122" cy="4842176"/>
          </a:xfrm>
          <a:custGeom>
            <a:avLst/>
            <a:gdLst/>
            <a:ahLst/>
            <a:cxnLst/>
            <a:rect l="l" t="t" r="r" b="b"/>
            <a:pathLst>
              <a:path w="4721122" h="4842176">
                <a:moveTo>
                  <a:pt x="0" y="0"/>
                </a:moveTo>
                <a:lnTo>
                  <a:pt x="4721122" y="0"/>
                </a:lnTo>
                <a:lnTo>
                  <a:pt x="4721122" y="4842176"/>
                </a:lnTo>
                <a:lnTo>
                  <a:pt x="0" y="4842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94976" y="6145470"/>
            <a:ext cx="4847655" cy="3417597"/>
          </a:xfrm>
          <a:custGeom>
            <a:avLst/>
            <a:gdLst/>
            <a:ahLst/>
            <a:cxnLst/>
            <a:rect l="l" t="t" r="r" b="b"/>
            <a:pathLst>
              <a:path w="4847655" h="3417597">
                <a:moveTo>
                  <a:pt x="0" y="0"/>
                </a:moveTo>
                <a:lnTo>
                  <a:pt x="4847655" y="0"/>
                </a:lnTo>
                <a:lnTo>
                  <a:pt x="4847655" y="3417597"/>
                </a:lnTo>
                <a:lnTo>
                  <a:pt x="0" y="3417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29342" y="514549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TERIMA KASIH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47197" y="3414122"/>
            <a:ext cx="8793606" cy="6133540"/>
          </a:xfrm>
          <a:custGeom>
            <a:avLst/>
            <a:gdLst/>
            <a:ahLst/>
            <a:cxnLst/>
            <a:rect l="l" t="t" r="r" b="b"/>
            <a:pathLst>
              <a:path w="8793606" h="6133540">
                <a:moveTo>
                  <a:pt x="0" y="0"/>
                </a:moveTo>
                <a:lnTo>
                  <a:pt x="8793606" y="0"/>
                </a:lnTo>
                <a:lnTo>
                  <a:pt x="8793606" y="6133540"/>
                </a:lnTo>
                <a:lnTo>
                  <a:pt x="0" y="6133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983449" y="235377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DISKUSI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69158" y="2904944"/>
            <a:ext cx="5554144" cy="5220895"/>
          </a:xfrm>
          <a:custGeom>
            <a:avLst/>
            <a:gdLst/>
            <a:ahLst/>
            <a:cxnLst/>
            <a:rect l="l" t="t" r="r" b="b"/>
            <a:pathLst>
              <a:path w="5554144" h="5220895">
                <a:moveTo>
                  <a:pt x="0" y="0"/>
                </a:moveTo>
                <a:lnTo>
                  <a:pt x="5554144" y="0"/>
                </a:lnTo>
                <a:lnTo>
                  <a:pt x="5554144" y="5220895"/>
                </a:lnTo>
                <a:lnTo>
                  <a:pt x="0" y="522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6682" y="-130784"/>
            <a:ext cx="4865236" cy="4390875"/>
          </a:xfrm>
          <a:custGeom>
            <a:avLst/>
            <a:gdLst/>
            <a:ahLst/>
            <a:cxnLst/>
            <a:rect l="l" t="t" r="r" b="b"/>
            <a:pathLst>
              <a:path w="4865236" h="4390875">
                <a:moveTo>
                  <a:pt x="0" y="0"/>
                </a:moveTo>
                <a:lnTo>
                  <a:pt x="4865236" y="0"/>
                </a:lnTo>
                <a:lnTo>
                  <a:pt x="4865236" y="4390875"/>
                </a:lnTo>
                <a:lnTo>
                  <a:pt x="0" y="4390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98239">
            <a:off x="560778" y="6421131"/>
            <a:ext cx="3719429" cy="4461084"/>
          </a:xfrm>
          <a:custGeom>
            <a:avLst/>
            <a:gdLst/>
            <a:ahLst/>
            <a:cxnLst/>
            <a:rect l="l" t="t" r="r" b="b"/>
            <a:pathLst>
              <a:path w="3719429" h="4461084">
                <a:moveTo>
                  <a:pt x="0" y="0"/>
                </a:moveTo>
                <a:lnTo>
                  <a:pt x="3719429" y="0"/>
                </a:lnTo>
                <a:lnTo>
                  <a:pt x="3719429" y="4461084"/>
                </a:lnTo>
                <a:lnTo>
                  <a:pt x="0" y="4461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067037" y="4427288"/>
            <a:ext cx="5951592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Menerapkan algoritma YOLO dalam pengenalan objek di sekitar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99117" y="3313659"/>
            <a:ext cx="406456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dirty="0">
                <a:solidFill>
                  <a:srgbClr val="6C8910"/>
                </a:solidFill>
                <a:latin typeface="Montserrat Bold"/>
              </a:rPr>
              <a:t>TUJUAN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484" y="2035556"/>
            <a:ext cx="4811905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BATASAN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67037" y="6015765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dan mengevaluasi hasil penelitian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0185" y="3411082"/>
            <a:ext cx="456902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Usia 2 – 4 Tahun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0185" y="4199723"/>
            <a:ext cx="456902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Objek yang ada di sekitar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0185" y="5456891"/>
            <a:ext cx="456902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Kuesioner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terhadap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aspek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usability -&gt; target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kuesioner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0567" y="7203439"/>
            <a:ext cx="3747683" cy="3698800"/>
          </a:xfrm>
          <a:custGeom>
            <a:avLst/>
            <a:gdLst/>
            <a:ahLst/>
            <a:cxnLst/>
            <a:rect l="l" t="t" r="r" b="b"/>
            <a:pathLst>
              <a:path w="3747683" h="3698800">
                <a:moveTo>
                  <a:pt x="0" y="0"/>
                </a:moveTo>
                <a:lnTo>
                  <a:pt x="3747683" y="0"/>
                </a:lnTo>
                <a:lnTo>
                  <a:pt x="3747683" y="3698801"/>
                </a:lnTo>
                <a:lnTo>
                  <a:pt x="0" y="3698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4891" y="1216762"/>
            <a:ext cx="7768234" cy="7486635"/>
          </a:xfrm>
          <a:custGeom>
            <a:avLst/>
            <a:gdLst/>
            <a:ahLst/>
            <a:cxnLst/>
            <a:rect l="l" t="t" r="r" b="b"/>
            <a:pathLst>
              <a:path w="7768234" h="7486635">
                <a:moveTo>
                  <a:pt x="0" y="0"/>
                </a:moveTo>
                <a:lnTo>
                  <a:pt x="7768234" y="0"/>
                </a:lnTo>
                <a:lnTo>
                  <a:pt x="7768234" y="7486635"/>
                </a:lnTo>
                <a:lnTo>
                  <a:pt x="0" y="748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43344" y="6894620"/>
            <a:ext cx="4373484" cy="4316438"/>
          </a:xfrm>
          <a:custGeom>
            <a:avLst/>
            <a:gdLst/>
            <a:ahLst/>
            <a:cxnLst/>
            <a:rect l="l" t="t" r="r" b="b"/>
            <a:pathLst>
              <a:path w="4373484" h="4316438">
                <a:moveTo>
                  <a:pt x="0" y="0"/>
                </a:moveTo>
                <a:lnTo>
                  <a:pt x="4373484" y="0"/>
                </a:lnTo>
                <a:lnTo>
                  <a:pt x="4373484" y="4316439"/>
                </a:lnTo>
                <a:lnTo>
                  <a:pt x="0" y="4316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42288" y="1419836"/>
            <a:ext cx="3010304" cy="2971039"/>
          </a:xfrm>
          <a:custGeom>
            <a:avLst/>
            <a:gdLst/>
            <a:ahLst/>
            <a:cxnLst/>
            <a:rect l="l" t="t" r="r" b="b"/>
            <a:pathLst>
              <a:path w="3010304" h="2971039">
                <a:moveTo>
                  <a:pt x="0" y="0"/>
                </a:moveTo>
                <a:lnTo>
                  <a:pt x="3010304" y="0"/>
                </a:lnTo>
                <a:lnTo>
                  <a:pt x="3010304" y="2971039"/>
                </a:lnTo>
                <a:lnTo>
                  <a:pt x="0" y="2971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067363" y="4039186"/>
            <a:ext cx="595159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Peningkatan kemampuan anak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8479" y="2825124"/>
            <a:ext cx="498935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MANFAAT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7363" y="4950555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Pengembangan lingkungan pendidikan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7363" y="6331547"/>
            <a:ext cx="611012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Kontribusi pada penelitian selanjutnya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25277" y="4499492"/>
            <a:ext cx="12340919" cy="952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8800" dirty="0">
                <a:solidFill>
                  <a:srgbClr val="6C8910"/>
                </a:solidFill>
                <a:latin typeface="Montserrat Bold"/>
              </a:rPr>
              <a:t>TINJAUAN PUSTAKA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863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5687">
            <a:off x="9821932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948470" y="-6989866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56663" y="1671495"/>
            <a:ext cx="7287337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PENDIDIKAN USIA DINI</a:t>
            </a:r>
          </a:p>
        </p:txBody>
      </p:sp>
      <p:sp>
        <p:nvSpPr>
          <p:cNvPr id="5" name="Freeform 5"/>
          <p:cNvSpPr/>
          <p:nvPr/>
        </p:nvSpPr>
        <p:spPr>
          <a:xfrm>
            <a:off x="-658427" y="576873"/>
            <a:ext cx="2515091" cy="1873742"/>
          </a:xfrm>
          <a:custGeom>
            <a:avLst/>
            <a:gdLst/>
            <a:ahLst/>
            <a:cxnLst/>
            <a:rect l="l" t="t" r="r" b="b"/>
            <a:pathLst>
              <a:path w="2515091" h="1873742">
                <a:moveTo>
                  <a:pt x="0" y="0"/>
                </a:moveTo>
                <a:lnTo>
                  <a:pt x="2515090" y="0"/>
                </a:lnTo>
                <a:lnTo>
                  <a:pt x="2515090" y="1873742"/>
                </a:lnTo>
                <a:lnTo>
                  <a:pt x="0" y="187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259681" y="0"/>
            <a:ext cx="4682560" cy="4114800"/>
          </a:xfrm>
          <a:custGeom>
            <a:avLst/>
            <a:gdLst/>
            <a:ahLst/>
            <a:cxnLst/>
            <a:rect l="l" t="t" r="r" b="b"/>
            <a:pathLst>
              <a:path w="4682560" h="4114800">
                <a:moveTo>
                  <a:pt x="0" y="0"/>
                </a:moveTo>
                <a:lnTo>
                  <a:pt x="4682561" y="0"/>
                </a:lnTo>
                <a:lnTo>
                  <a:pt x="4682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07488" y="1538145"/>
            <a:ext cx="7081878" cy="6338280"/>
          </a:xfrm>
          <a:custGeom>
            <a:avLst/>
            <a:gdLst/>
            <a:ahLst/>
            <a:cxnLst/>
            <a:rect l="l" t="t" r="r" b="b"/>
            <a:pathLst>
              <a:path w="7081878" h="6338280">
                <a:moveTo>
                  <a:pt x="0" y="0"/>
                </a:moveTo>
                <a:lnTo>
                  <a:pt x="7081878" y="0"/>
                </a:lnTo>
                <a:lnTo>
                  <a:pt x="7081878" y="6338281"/>
                </a:lnTo>
                <a:lnTo>
                  <a:pt x="0" y="6338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477806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Anak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usia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0 – 6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tahun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mengalami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perkembangan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fundamental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52577" y="8099431"/>
            <a:ext cx="1937138" cy="34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Sosiokultural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4064" y="4640035"/>
            <a:ext cx="811530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Pendidikan: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nilai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agama &amp; moral -&gt;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fokus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pada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aspek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kognitif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anak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untuk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pijakan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-&gt;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dibutuhkan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stimulus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tepat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4064" y="6261912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Aspek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kognitif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›› agar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mampu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bepikir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kritis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,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nalar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, problem solving,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sebab-akibat</a:t>
            </a:r>
            <a:endParaRPr lang="en-US" sz="3099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7419168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PAUD (2 – 4):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dirancang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untuk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merangsang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perkembangan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kognitif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87216" y="8442232"/>
            <a:ext cx="6667859" cy="68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dirty="0" err="1">
                <a:solidFill>
                  <a:srgbClr val="3D4E5B"/>
                </a:solidFill>
                <a:latin typeface="DM Sans"/>
              </a:rPr>
              <a:t>Menerima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dan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mengolah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informasi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cepat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dan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tahan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lama</a:t>
            </a: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DE4BF48-147B-868C-2958-01589D53F1DB}"/>
              </a:ext>
            </a:extLst>
          </p:cNvPr>
          <p:cNvSpPr/>
          <p:nvPr/>
        </p:nvSpPr>
        <p:spPr>
          <a:xfrm>
            <a:off x="-6600420" y="7417130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DB4A1C9B-B201-D058-04CB-05DE25E4ABEE}"/>
              </a:ext>
            </a:extLst>
          </p:cNvPr>
          <p:cNvSpPr/>
          <p:nvPr/>
        </p:nvSpPr>
        <p:spPr>
          <a:xfrm>
            <a:off x="-2051649" y="7503795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4B3CA7E9-25F7-F6BD-A422-C614C6C2A04E}"/>
              </a:ext>
            </a:extLst>
          </p:cNvPr>
          <p:cNvSpPr/>
          <p:nvPr/>
        </p:nvSpPr>
        <p:spPr>
          <a:xfrm>
            <a:off x="18387271" y="7345034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7166975" y="422341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31156" y="453928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3"/>
                </a:lnTo>
                <a:lnTo>
                  <a:pt x="0" y="257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64589" y="5788331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572044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77471" y="7658709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34747" y="9058996"/>
            <a:ext cx="2198045" cy="703375"/>
          </a:xfrm>
          <a:custGeom>
            <a:avLst/>
            <a:gdLst/>
            <a:ahLst/>
            <a:cxnLst/>
            <a:rect l="l" t="t" r="r" b="b"/>
            <a:pathLst>
              <a:path w="2198045" h="703375">
                <a:moveTo>
                  <a:pt x="0" y="0"/>
                </a:moveTo>
                <a:lnTo>
                  <a:pt x="2198046" y="0"/>
                </a:lnTo>
                <a:lnTo>
                  <a:pt x="2198046" y="703375"/>
                </a:lnTo>
                <a:lnTo>
                  <a:pt x="0" y="703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37940" y="7434559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1640990"/>
            <a:ext cx="8668359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IMAGE PROCESSING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8822" y="2083836"/>
            <a:ext cx="8869178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44730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Citra: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gambaran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atau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kemiripan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dari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suatu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objek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Andono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2017)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1772" y="4545114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Citra pada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umumnya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menyimpan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banyak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informasi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699" y="5638276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Pemrosesan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citra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-&gt;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meningkatkan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kualitas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citra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buruk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: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mendapatkan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informasi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citra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Adhinata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2020)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40" y="3129194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Teknik memperluas dataset dengan menambah variasi data (Perez dkk., 2018)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37939" y="4316908"/>
            <a:ext cx="7639659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Tujuan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: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Meningkatkan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kinerja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model agar -&gt; model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dapat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belajar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pada data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lebih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umum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Fadillah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2021)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8508" y="5891711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Membantu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mengurangi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overfitting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37940" y="6676827"/>
            <a:ext cx="7639659" cy="69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3D4E5B"/>
                </a:solidFill>
                <a:latin typeface="DM Sans"/>
              </a:rPr>
              <a:t>Overfitting adalah kondisi di mana model machine learning belajar terlalu baik dari data latih sehingga performanya buruk ketika diaplikasikan pada data baru atau data uji</a:t>
            </a: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D2A793B2-910A-7104-26DC-FEE282E00E5E}"/>
              </a:ext>
            </a:extLst>
          </p:cNvPr>
          <p:cNvSpPr/>
          <p:nvPr/>
        </p:nvSpPr>
        <p:spPr>
          <a:xfrm>
            <a:off x="64770" y="-8844744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09A49BBE-7DAD-63AB-B188-F6DC21C798DE}"/>
              </a:ext>
            </a:extLst>
          </p:cNvPr>
          <p:cNvSpPr/>
          <p:nvPr/>
        </p:nvSpPr>
        <p:spPr>
          <a:xfrm>
            <a:off x="1116529" y="-2955835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9511BD1A-4891-2C97-B04C-EF5BE66A18BF}"/>
              </a:ext>
            </a:extLst>
          </p:cNvPr>
          <p:cNvSpPr/>
          <p:nvPr/>
        </p:nvSpPr>
        <p:spPr>
          <a:xfrm>
            <a:off x="10546489" y="-2955835"/>
            <a:ext cx="4364245" cy="1709704"/>
          </a:xfrm>
          <a:custGeom>
            <a:avLst/>
            <a:gdLst/>
            <a:ahLst/>
            <a:cxnLst/>
            <a:rect l="l" t="t" r="r" b="b"/>
            <a:pathLst>
              <a:path w="4364245" h="1709704">
                <a:moveTo>
                  <a:pt x="0" y="0"/>
                </a:moveTo>
                <a:lnTo>
                  <a:pt x="4364245" y="0"/>
                </a:lnTo>
                <a:lnTo>
                  <a:pt x="4364245" y="1709704"/>
                </a:lnTo>
                <a:lnTo>
                  <a:pt x="0" y="17097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1151</Words>
  <Application>Microsoft Office PowerPoint</Application>
  <PresentationFormat>Kustom</PresentationFormat>
  <Paragraphs>216</Paragraphs>
  <Slides>44</Slides>
  <Notes>2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44</vt:i4>
      </vt:variant>
    </vt:vector>
  </HeadingPairs>
  <TitlesOfParts>
    <vt:vector size="52" baseType="lpstr">
      <vt:lpstr>Montserrat Bold</vt:lpstr>
      <vt:lpstr>DM Sans Italics</vt:lpstr>
      <vt:lpstr>Times New Roman</vt:lpstr>
      <vt:lpstr>Arial</vt:lpstr>
      <vt:lpstr>Calibri</vt:lpstr>
      <vt:lpstr>DM Sans</vt:lpstr>
      <vt:lpstr>DM Sans Bold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</dc:title>
  <cp:lastModifiedBy>Gabriel Advent</cp:lastModifiedBy>
  <cp:revision>29</cp:revision>
  <dcterms:created xsi:type="dcterms:W3CDTF">2006-08-16T00:00:00Z</dcterms:created>
  <dcterms:modified xsi:type="dcterms:W3CDTF">2024-06-11T15:49:15Z</dcterms:modified>
  <dc:identifier>DAGGtSry-CE</dc:identifier>
</cp:coreProperties>
</file>